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4" r:id="rId4"/>
    <p:sldMasterId id="2147483982" r:id="rId5"/>
    <p:sldMasterId id="2147483998" r:id="rId6"/>
    <p:sldMasterId id="2147484014" r:id="rId7"/>
    <p:sldMasterId id="2147484030" r:id="rId8"/>
    <p:sldMasterId id="2147484046" r:id="rId9"/>
    <p:sldMasterId id="2147484062" r:id="rId10"/>
    <p:sldMasterId id="2147484078" r:id="rId11"/>
    <p:sldMasterId id="2147484094" r:id="rId12"/>
    <p:sldMasterId id="2147484110" r:id="rId13"/>
  </p:sldMasterIdLst>
  <p:notesMasterIdLst>
    <p:notesMasterId r:id="rId26"/>
  </p:notesMasterIdLst>
  <p:handoutMasterIdLst>
    <p:handoutMasterId r:id="rId27"/>
  </p:handoutMasterIdLst>
  <p:sldIdLst>
    <p:sldId id="292" r:id="rId14"/>
    <p:sldId id="303" r:id="rId15"/>
    <p:sldId id="302" r:id="rId16"/>
    <p:sldId id="384" r:id="rId17"/>
    <p:sldId id="385" r:id="rId18"/>
    <p:sldId id="386" r:id="rId19"/>
    <p:sldId id="387" r:id="rId20"/>
    <p:sldId id="388" r:id="rId21"/>
    <p:sldId id="389" r:id="rId22"/>
    <p:sldId id="390" r:id="rId23"/>
    <p:sldId id="391" r:id="rId24"/>
    <p:sldId id="392" r:id="rId25"/>
  </p:sldIdLst>
  <p:sldSz cx="9144000" cy="6858000" type="screen4x3"/>
  <p:notesSz cx="6797675" cy="9928225"/>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5C"/>
    <a:srgbClr val="051B35"/>
    <a:srgbClr val="AFC828"/>
    <a:srgbClr val="EFA720"/>
    <a:srgbClr val="008C99"/>
    <a:srgbClr val="CD0032"/>
    <a:srgbClr val="DE6222"/>
    <a:srgbClr val="4B384C"/>
    <a:srgbClr val="2217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p:scale>
          <a:sx n="70" d="100"/>
          <a:sy n="70" d="100"/>
        </p:scale>
        <p:origin x="-2814" y="-13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hgolcedg\AppData\Local\Microsoft\Windows\Temporary%20Internet%20Files\Content.IE5\2846T0LV\Data_Extract_From_World_Development_Indicators.xlsx"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E:\LLAKES\Project%20Proposals\Youth%20dividend%20in%20SSA\data\swt%20by%20age.xlsx"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E:\LLAKES\Project%20Proposals\Youth%20dividend%20in%20SSA\data\swt%20by%20age.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E:\LLAKES\Project%20Proposals\Youth%20dividend%20in%20SSA\data\swt%20by%20age.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2"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E:\LLAKES\Project%20Proposals\Youth%20dividend%20in%20SSA\data\education%20data.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C:\Users\golo\Downloads\API_SL.AGR.EMPL.ZS_DS2_en_excel_v2.xls"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Book1"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[Data_Extract_From_World_Development_Indicators.xlsx]Data!$U$1</c:f>
              <c:strCache>
                <c:ptCount val="1"/>
                <c:pt idx="0">
                  <c:v>annual growth rate, 2000-2008</c:v>
                </c:pt>
              </c:strCache>
            </c:strRef>
          </c:tx>
          <c:spPr>
            <a:solidFill>
              <a:schemeClr val="accent1"/>
            </a:solidFill>
            <a:ln>
              <a:noFill/>
            </a:ln>
            <a:effectLst/>
          </c:spPr>
          <c:invertIfNegative val="0"/>
          <c:cat>
            <c:strRef>
              <c:f>[Data_Extract_From_World_Development_Indicators.xlsx]Data!$C$2:$C$41</c:f>
              <c:strCache>
                <c:ptCount val="40"/>
                <c:pt idx="0">
                  <c:v>Cen. Afr. Rep.</c:v>
                </c:pt>
                <c:pt idx="1">
                  <c:v>Burundi</c:v>
                </c:pt>
                <c:pt idx="2">
                  <c:v>Malawi</c:v>
                </c:pt>
                <c:pt idx="3">
                  <c:v>Liberia</c:v>
                </c:pt>
                <c:pt idx="4">
                  <c:v>Niger</c:v>
                </c:pt>
                <c:pt idx="5">
                  <c:v>Mozambique</c:v>
                </c:pt>
                <c:pt idx="6">
                  <c:v>Guinea</c:v>
                </c:pt>
                <c:pt idx="7">
                  <c:v>Togo</c:v>
                </c:pt>
                <c:pt idx="8">
                  <c:v>Comoros</c:v>
                </c:pt>
                <c:pt idx="9">
                  <c:v>Madagascar</c:v>
                </c:pt>
                <c:pt idx="10">
                  <c:v>Ethiopia</c:v>
                </c:pt>
                <c:pt idx="11">
                  <c:v>Mali</c:v>
                </c:pt>
                <c:pt idx="12">
                  <c:v>Burkina Faso</c:v>
                </c:pt>
                <c:pt idx="13">
                  <c:v>Gambia, The</c:v>
                </c:pt>
                <c:pt idx="14">
                  <c:v>Rwanda</c:v>
                </c:pt>
                <c:pt idx="15">
                  <c:v>Uganda</c:v>
                </c:pt>
                <c:pt idx="16">
                  <c:v>Zimbabwe</c:v>
                </c:pt>
                <c:pt idx="17">
                  <c:v>Sierra Leone</c:v>
                </c:pt>
                <c:pt idx="18">
                  <c:v>Benin</c:v>
                </c:pt>
                <c:pt idx="19">
                  <c:v>Chad</c:v>
                </c:pt>
                <c:pt idx="20">
                  <c:v>Senegal</c:v>
                </c:pt>
                <c:pt idx="21">
                  <c:v>Tanzania</c:v>
                </c:pt>
                <c:pt idx="22">
                  <c:v>Lesotho</c:v>
                </c:pt>
                <c:pt idx="23">
                  <c:v>Kenya</c:v>
                </c:pt>
                <c:pt idx="24">
                  <c:v>Cameroon</c:v>
                </c:pt>
                <c:pt idx="25">
                  <c:v>Sao Tome and Principe</c:v>
                </c:pt>
                <c:pt idx="26">
                  <c:v>Cote d'Ivoire</c:v>
                </c:pt>
                <c:pt idx="27">
                  <c:v>Zambia</c:v>
                </c:pt>
                <c:pt idx="28">
                  <c:v>Mauritania</c:v>
                </c:pt>
                <c:pt idx="29">
                  <c:v>Sudan</c:v>
                </c:pt>
                <c:pt idx="30">
                  <c:v>Ghana</c:v>
                </c:pt>
                <c:pt idx="31">
                  <c:v>Nigeria</c:v>
                </c:pt>
                <c:pt idx="32">
                  <c:v>Congo, Rep.</c:v>
                </c:pt>
                <c:pt idx="33">
                  <c:v>Cabo Verde</c:v>
                </c:pt>
                <c:pt idx="34">
                  <c:v>Swaziland</c:v>
                </c:pt>
                <c:pt idx="35">
                  <c:v>Namibia</c:v>
                </c:pt>
                <c:pt idx="36">
                  <c:v>South Africa</c:v>
                </c:pt>
                <c:pt idx="37">
                  <c:v>Botswana</c:v>
                </c:pt>
                <c:pt idx="38">
                  <c:v>Mauritius</c:v>
                </c:pt>
                <c:pt idx="39">
                  <c:v>Gabon</c:v>
                </c:pt>
              </c:strCache>
            </c:strRef>
          </c:cat>
          <c:val>
            <c:numRef>
              <c:f>[Data_Extract_From_World_Development_Indicators.xlsx]Data!$U$2:$U$41</c:f>
              <c:numCache>
                <c:formatCode>0.0%</c:formatCode>
                <c:ptCount val="40"/>
                <c:pt idx="0">
                  <c:v>6.6759405761818288E-3</c:v>
                </c:pt>
                <c:pt idx="1">
                  <c:v>-1.125859463242368E-3</c:v>
                </c:pt>
                <c:pt idx="2">
                  <c:v>8.6263938429607667E-3</c:v>
                </c:pt>
                <c:pt idx="3">
                  <c:v>-2.7156548218012614E-2</c:v>
                </c:pt>
                <c:pt idx="4">
                  <c:v>9.7688141863722412E-3</c:v>
                </c:pt>
                <c:pt idx="5">
                  <c:v>5.3451792039239589E-2</c:v>
                </c:pt>
                <c:pt idx="6">
                  <c:v>8.9822101557568389E-3</c:v>
                </c:pt>
                <c:pt idx="7">
                  <c:v>-9.5878172107615976E-3</c:v>
                </c:pt>
                <c:pt idx="8">
                  <c:v>-5.3426264896765828E-3</c:v>
                </c:pt>
                <c:pt idx="9">
                  <c:v>6.918994685845282E-3</c:v>
                </c:pt>
                <c:pt idx="10">
                  <c:v>5.0281230342811227E-2</c:v>
                </c:pt>
                <c:pt idx="11">
                  <c:v>2.4823287049382133E-2</c:v>
                </c:pt>
                <c:pt idx="12">
                  <c:v>3.2244973176552873E-2</c:v>
                </c:pt>
                <c:pt idx="13">
                  <c:v>-5.6784769757959371E-4</c:v>
                </c:pt>
                <c:pt idx="14">
                  <c:v>5.3832847304382571E-2</c:v>
                </c:pt>
                <c:pt idx="15">
                  <c:v>4.0548205637114587E-2</c:v>
                </c:pt>
                <c:pt idx="16">
                  <c:v>-9.0906728809513393E-2</c:v>
                </c:pt>
                <c:pt idx="17">
                  <c:v>2.8746940493799496E-2</c:v>
                </c:pt>
                <c:pt idx="18">
                  <c:v>1.0063033074371265E-2</c:v>
                </c:pt>
                <c:pt idx="19">
                  <c:v>6.9814594850870548E-2</c:v>
                </c:pt>
                <c:pt idx="20">
                  <c:v>1.514061475073291E-2</c:v>
                </c:pt>
                <c:pt idx="21">
                  <c:v>3.7239862101789541E-2</c:v>
                </c:pt>
                <c:pt idx="22">
                  <c:v>2.8186467077359764E-2</c:v>
                </c:pt>
                <c:pt idx="23">
                  <c:v>1.2754887556085438E-2</c:v>
                </c:pt>
                <c:pt idx="24">
                  <c:v>8.5351592976663643E-3</c:v>
                </c:pt>
                <c:pt idx="25">
                  <c:v>3.0802495167270301E-2</c:v>
                </c:pt>
                <c:pt idx="26">
                  <c:v>-1.2000120607995627E-2</c:v>
                </c:pt>
                <c:pt idx="27">
                  <c:v>3.9716121378616763E-2</c:v>
                </c:pt>
                <c:pt idx="28">
                  <c:v>2.589633795738314E-2</c:v>
                </c:pt>
                <c:pt idx="29">
                  <c:v>4.5266872823203665E-2</c:v>
                </c:pt>
                <c:pt idx="30">
                  <c:v>2.9067941038054875E-2</c:v>
                </c:pt>
                <c:pt idx="31">
                  <c:v>6.2789763072008245E-2</c:v>
                </c:pt>
                <c:pt idx="32">
                  <c:v>1.1082803658242133E-2</c:v>
                </c:pt>
                <c:pt idx="33">
                  <c:v>5.78405068655162E-2</c:v>
                </c:pt>
                <c:pt idx="34">
                  <c:v>1.4175715999672076E-2</c:v>
                </c:pt>
                <c:pt idx="35">
                  <c:v>3.6334778888966725E-2</c:v>
                </c:pt>
                <c:pt idx="36">
                  <c:v>2.6418815138617331E-2</c:v>
                </c:pt>
                <c:pt idx="37">
                  <c:v>3.4162445745879129E-2</c:v>
                </c:pt>
                <c:pt idx="38">
                  <c:v>3.1616904372546183E-2</c:v>
                </c:pt>
                <c:pt idx="39">
                  <c:v>-1.2310121080539927E-2</c:v>
                </c:pt>
              </c:numCache>
            </c:numRef>
          </c:val>
          <c:extLst xmlns:c16r2="http://schemas.microsoft.com/office/drawing/2015/06/chart">
            <c:ext xmlns:c16="http://schemas.microsoft.com/office/drawing/2014/chart" uri="{C3380CC4-5D6E-409C-BE32-E72D297353CC}">
              <c16:uniqueId val="{00000000-A94A-4BEA-A62B-6A6634B28B07}"/>
            </c:ext>
          </c:extLst>
        </c:ser>
        <c:ser>
          <c:idx val="1"/>
          <c:order val="1"/>
          <c:tx>
            <c:strRef>
              <c:f>[Data_Extract_From_World_Development_Indicators.xlsx]Data!$V$1</c:f>
              <c:strCache>
                <c:ptCount val="1"/>
                <c:pt idx="0">
                  <c:v>annual growth rate, 2008-2014</c:v>
                </c:pt>
              </c:strCache>
            </c:strRef>
          </c:tx>
          <c:spPr>
            <a:solidFill>
              <a:schemeClr val="accent3"/>
            </a:solidFill>
            <a:ln>
              <a:noFill/>
            </a:ln>
            <a:effectLst/>
          </c:spPr>
          <c:invertIfNegative val="0"/>
          <c:cat>
            <c:strRef>
              <c:f>[Data_Extract_From_World_Development_Indicators.xlsx]Data!$C$2:$C$41</c:f>
              <c:strCache>
                <c:ptCount val="40"/>
                <c:pt idx="0">
                  <c:v>Cen. Afr. Rep.</c:v>
                </c:pt>
                <c:pt idx="1">
                  <c:v>Burundi</c:v>
                </c:pt>
                <c:pt idx="2">
                  <c:v>Malawi</c:v>
                </c:pt>
                <c:pt idx="3">
                  <c:v>Liberia</c:v>
                </c:pt>
                <c:pt idx="4">
                  <c:v>Niger</c:v>
                </c:pt>
                <c:pt idx="5">
                  <c:v>Mozambique</c:v>
                </c:pt>
                <c:pt idx="6">
                  <c:v>Guinea</c:v>
                </c:pt>
                <c:pt idx="7">
                  <c:v>Togo</c:v>
                </c:pt>
                <c:pt idx="8">
                  <c:v>Comoros</c:v>
                </c:pt>
                <c:pt idx="9">
                  <c:v>Madagascar</c:v>
                </c:pt>
                <c:pt idx="10">
                  <c:v>Ethiopia</c:v>
                </c:pt>
                <c:pt idx="11">
                  <c:v>Mali</c:v>
                </c:pt>
                <c:pt idx="12">
                  <c:v>Burkina Faso</c:v>
                </c:pt>
                <c:pt idx="13">
                  <c:v>Gambia, The</c:v>
                </c:pt>
                <c:pt idx="14">
                  <c:v>Rwanda</c:v>
                </c:pt>
                <c:pt idx="15">
                  <c:v>Uganda</c:v>
                </c:pt>
                <c:pt idx="16">
                  <c:v>Zimbabwe</c:v>
                </c:pt>
                <c:pt idx="17">
                  <c:v>Sierra Leone</c:v>
                </c:pt>
                <c:pt idx="18">
                  <c:v>Benin</c:v>
                </c:pt>
                <c:pt idx="19">
                  <c:v>Chad</c:v>
                </c:pt>
                <c:pt idx="20">
                  <c:v>Senegal</c:v>
                </c:pt>
                <c:pt idx="21">
                  <c:v>Tanzania</c:v>
                </c:pt>
                <c:pt idx="22">
                  <c:v>Lesotho</c:v>
                </c:pt>
                <c:pt idx="23">
                  <c:v>Kenya</c:v>
                </c:pt>
                <c:pt idx="24">
                  <c:v>Cameroon</c:v>
                </c:pt>
                <c:pt idx="25">
                  <c:v>Sao Tome and Principe</c:v>
                </c:pt>
                <c:pt idx="26">
                  <c:v>Cote d'Ivoire</c:v>
                </c:pt>
                <c:pt idx="27">
                  <c:v>Zambia</c:v>
                </c:pt>
                <c:pt idx="28">
                  <c:v>Mauritania</c:v>
                </c:pt>
                <c:pt idx="29">
                  <c:v>Sudan</c:v>
                </c:pt>
                <c:pt idx="30">
                  <c:v>Ghana</c:v>
                </c:pt>
                <c:pt idx="31">
                  <c:v>Nigeria</c:v>
                </c:pt>
                <c:pt idx="32">
                  <c:v>Congo, Rep.</c:v>
                </c:pt>
                <c:pt idx="33">
                  <c:v>Cabo Verde</c:v>
                </c:pt>
                <c:pt idx="34">
                  <c:v>Swaziland</c:v>
                </c:pt>
                <c:pt idx="35">
                  <c:v>Namibia</c:v>
                </c:pt>
                <c:pt idx="36">
                  <c:v>South Africa</c:v>
                </c:pt>
                <c:pt idx="37">
                  <c:v>Botswana</c:v>
                </c:pt>
                <c:pt idx="38">
                  <c:v>Mauritius</c:v>
                </c:pt>
                <c:pt idx="39">
                  <c:v>Gabon</c:v>
                </c:pt>
              </c:strCache>
            </c:strRef>
          </c:cat>
          <c:val>
            <c:numRef>
              <c:f>[Data_Extract_From_World_Development_Indicators.xlsx]Data!$V$2:$V$41</c:f>
              <c:numCache>
                <c:formatCode>0.0%</c:formatCode>
                <c:ptCount val="40"/>
                <c:pt idx="0">
                  <c:v>-7.2116550703375401E-2</c:v>
                </c:pt>
                <c:pt idx="1">
                  <c:v>6.3860323138377161E-3</c:v>
                </c:pt>
                <c:pt idx="2">
                  <c:v>2.2376911629511664E-2</c:v>
                </c:pt>
                <c:pt idx="3">
                  <c:v>2.9524817674703812E-2</c:v>
                </c:pt>
                <c:pt idx="4">
                  <c:v>1.3761245555661774E-2</c:v>
                </c:pt>
                <c:pt idx="5">
                  <c:v>3.912283205656935E-2</c:v>
                </c:pt>
                <c:pt idx="6">
                  <c:v>-7.1743177113586737E-3</c:v>
                </c:pt>
                <c:pt idx="7">
                  <c:v>2.0424936017303382E-2</c:v>
                </c:pt>
                <c:pt idx="8">
                  <c:v>8.5651813649697259E-4</c:v>
                </c:pt>
                <c:pt idx="9">
                  <c:v>-1.7842138605992257E-2</c:v>
                </c:pt>
                <c:pt idx="10">
                  <c:v>7.2575267518442982E-2</c:v>
                </c:pt>
                <c:pt idx="11">
                  <c:v>5.0648423841671755E-3</c:v>
                </c:pt>
                <c:pt idx="12">
                  <c:v>2.2030931753681607E-2</c:v>
                </c:pt>
                <c:pt idx="13">
                  <c:v>-1.7286519522367983E-4</c:v>
                </c:pt>
                <c:pt idx="14">
                  <c:v>4.2186480433319774E-2</c:v>
                </c:pt>
                <c:pt idx="15">
                  <c:v>2.2953809273926391E-2</c:v>
                </c:pt>
                <c:pt idx="16">
                  <c:v>5.6408833626737313E-2</c:v>
                </c:pt>
                <c:pt idx="17">
                  <c:v>6.1817802867103339E-2</c:v>
                </c:pt>
                <c:pt idx="18">
                  <c:v>1.3652641576752245E-2</c:v>
                </c:pt>
                <c:pt idx="19">
                  <c:v>3.0268106707396474E-2</c:v>
                </c:pt>
                <c:pt idx="20">
                  <c:v>4.107856193503622E-3</c:v>
                </c:pt>
                <c:pt idx="21">
                  <c:v>3.1300587680210636E-2</c:v>
                </c:pt>
                <c:pt idx="22">
                  <c:v>3.4937467217945002E-2</c:v>
                </c:pt>
                <c:pt idx="23">
                  <c:v>2.7445368708584394E-2</c:v>
                </c:pt>
                <c:pt idx="24">
                  <c:v>1.614719087869294E-2</c:v>
                </c:pt>
                <c:pt idx="25">
                  <c:v>2.1642446259761416E-2</c:v>
                </c:pt>
                <c:pt idx="26">
                  <c:v>2.3161299454055637E-2</c:v>
                </c:pt>
                <c:pt idx="27">
                  <c:v>4.2460013856730851E-2</c:v>
                </c:pt>
                <c:pt idx="28">
                  <c:v>1.7307469300049498E-2</c:v>
                </c:pt>
                <c:pt idx="29">
                  <c:v>3.184910245378457E-2</c:v>
                </c:pt>
                <c:pt idx="30">
                  <c:v>5.0986932160687636E-2</c:v>
                </c:pt>
                <c:pt idx="31">
                  <c:v>3.0846243563901952E-2</c:v>
                </c:pt>
                <c:pt idx="32">
                  <c:v>2.7449101742210765E-2</c:v>
                </c:pt>
                <c:pt idx="33">
                  <c:v>4.8585738177127505E-3</c:v>
                </c:pt>
                <c:pt idx="34">
                  <c:v>5.0129749422396499E-3</c:v>
                </c:pt>
                <c:pt idx="35">
                  <c:v>2.5067399376009807E-2</c:v>
                </c:pt>
                <c:pt idx="36">
                  <c:v>2.5117069012727897E-3</c:v>
                </c:pt>
                <c:pt idx="37">
                  <c:v>2.005452331297564E-2</c:v>
                </c:pt>
                <c:pt idx="38">
                  <c:v>3.221429704713076E-2</c:v>
                </c:pt>
                <c:pt idx="39">
                  <c:v>2.6105603030858061E-2</c:v>
                </c:pt>
              </c:numCache>
            </c:numRef>
          </c:val>
          <c:extLst xmlns:c16r2="http://schemas.microsoft.com/office/drawing/2015/06/chart">
            <c:ext xmlns:c16="http://schemas.microsoft.com/office/drawing/2014/chart" uri="{C3380CC4-5D6E-409C-BE32-E72D297353CC}">
              <c16:uniqueId val="{00000001-A94A-4BEA-A62B-6A6634B28B07}"/>
            </c:ext>
          </c:extLst>
        </c:ser>
        <c:dLbls>
          <c:showLegendKey val="0"/>
          <c:showVal val="0"/>
          <c:showCatName val="0"/>
          <c:showSerName val="0"/>
          <c:showPercent val="0"/>
          <c:showBubbleSize val="0"/>
        </c:dLbls>
        <c:gapWidth val="247"/>
        <c:overlap val="-22"/>
        <c:axId val="174294144"/>
        <c:axId val="174295680"/>
      </c:barChart>
      <c:lineChart>
        <c:grouping val="standard"/>
        <c:varyColors val="0"/>
        <c:ser>
          <c:idx val="2"/>
          <c:order val="2"/>
          <c:spPr>
            <a:ln w="22225" cap="rnd">
              <a:solidFill>
                <a:schemeClr val="tx2"/>
              </a:solidFill>
              <a:prstDash val="dash"/>
              <a:round/>
            </a:ln>
            <a:effectLst/>
          </c:spPr>
          <c:marker>
            <c:symbol val="none"/>
          </c:marker>
          <c:val>
            <c:numRef>
              <c:f>[Data_Extract_From_World_Development_Indicators.xlsx]Data!$W$2:$W$41</c:f>
              <c:numCache>
                <c:formatCode>0.0%</c:formatCode>
                <c:ptCount val="40"/>
                <c:pt idx="0">
                  <c:v>2.7725887222397813E-2</c:v>
                </c:pt>
                <c:pt idx="1">
                  <c:v>2.7725887222397813E-2</c:v>
                </c:pt>
                <c:pt idx="2">
                  <c:v>2.7725887222397813E-2</c:v>
                </c:pt>
                <c:pt idx="3">
                  <c:v>2.7725887222397813E-2</c:v>
                </c:pt>
                <c:pt idx="4">
                  <c:v>2.7725887222397813E-2</c:v>
                </c:pt>
                <c:pt idx="5">
                  <c:v>2.7725887222397813E-2</c:v>
                </c:pt>
                <c:pt idx="6">
                  <c:v>2.7725887222397813E-2</c:v>
                </c:pt>
                <c:pt idx="7">
                  <c:v>2.7725887222397813E-2</c:v>
                </c:pt>
                <c:pt idx="8">
                  <c:v>2.7725887222397813E-2</c:v>
                </c:pt>
                <c:pt idx="9">
                  <c:v>2.7725887222397813E-2</c:v>
                </c:pt>
                <c:pt idx="10">
                  <c:v>2.7725887222397813E-2</c:v>
                </c:pt>
                <c:pt idx="11">
                  <c:v>2.7725887222397813E-2</c:v>
                </c:pt>
                <c:pt idx="12">
                  <c:v>2.7725887222397813E-2</c:v>
                </c:pt>
                <c:pt idx="13">
                  <c:v>2.7725887222397813E-2</c:v>
                </c:pt>
                <c:pt idx="14">
                  <c:v>2.7725887222397813E-2</c:v>
                </c:pt>
                <c:pt idx="15">
                  <c:v>2.7725887222397813E-2</c:v>
                </c:pt>
                <c:pt idx="16">
                  <c:v>2.7725887222397813E-2</c:v>
                </c:pt>
                <c:pt idx="17">
                  <c:v>2.7725887222397813E-2</c:v>
                </c:pt>
                <c:pt idx="18">
                  <c:v>2.7725887222397813E-2</c:v>
                </c:pt>
                <c:pt idx="19">
                  <c:v>2.7725887222397813E-2</c:v>
                </c:pt>
                <c:pt idx="20">
                  <c:v>2.7725887222397813E-2</c:v>
                </c:pt>
                <c:pt idx="21">
                  <c:v>2.7725887222397813E-2</c:v>
                </c:pt>
                <c:pt idx="22">
                  <c:v>2.7725887222397813E-2</c:v>
                </c:pt>
                <c:pt idx="23">
                  <c:v>2.7725887222397813E-2</c:v>
                </c:pt>
                <c:pt idx="24">
                  <c:v>2.7725887222397813E-2</c:v>
                </c:pt>
                <c:pt idx="25">
                  <c:v>2.7725887222397813E-2</c:v>
                </c:pt>
                <c:pt idx="26">
                  <c:v>2.7725887222397813E-2</c:v>
                </c:pt>
                <c:pt idx="27">
                  <c:v>2.7725887222397813E-2</c:v>
                </c:pt>
                <c:pt idx="28">
                  <c:v>2.7725887222397813E-2</c:v>
                </c:pt>
                <c:pt idx="29">
                  <c:v>2.7725887222397813E-2</c:v>
                </c:pt>
                <c:pt idx="30">
                  <c:v>2.7725887222397813E-2</c:v>
                </c:pt>
                <c:pt idx="31">
                  <c:v>2.7725887222397813E-2</c:v>
                </c:pt>
                <c:pt idx="32">
                  <c:v>2.7725887222397813E-2</c:v>
                </c:pt>
                <c:pt idx="33">
                  <c:v>2.7725887222397813E-2</c:v>
                </c:pt>
                <c:pt idx="34">
                  <c:v>2.7725887222397813E-2</c:v>
                </c:pt>
                <c:pt idx="35">
                  <c:v>2.7725887222397813E-2</c:v>
                </c:pt>
                <c:pt idx="36">
                  <c:v>2.7725887222397813E-2</c:v>
                </c:pt>
                <c:pt idx="37">
                  <c:v>2.7725887222397813E-2</c:v>
                </c:pt>
                <c:pt idx="38">
                  <c:v>2.7725887222397813E-2</c:v>
                </c:pt>
                <c:pt idx="39">
                  <c:v>2.7725887222397813E-2</c:v>
                </c:pt>
              </c:numCache>
            </c:numRef>
          </c:val>
          <c:smooth val="0"/>
          <c:extLst xmlns:c16r2="http://schemas.microsoft.com/office/drawing/2015/06/chart">
            <c:ext xmlns:c16="http://schemas.microsoft.com/office/drawing/2014/chart" uri="{C3380CC4-5D6E-409C-BE32-E72D297353CC}">
              <c16:uniqueId val="{00000002-A94A-4BEA-A62B-6A6634B28B07}"/>
            </c:ext>
          </c:extLst>
        </c:ser>
        <c:dLbls>
          <c:showLegendKey val="0"/>
          <c:showVal val="0"/>
          <c:showCatName val="0"/>
          <c:showSerName val="0"/>
          <c:showPercent val="0"/>
          <c:showBubbleSize val="0"/>
        </c:dLbls>
        <c:marker val="1"/>
        <c:smooth val="0"/>
        <c:axId val="174294144"/>
        <c:axId val="174295680"/>
      </c:lineChart>
      <c:catAx>
        <c:axId val="17429414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low"/>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174295680"/>
        <c:crosses val="autoZero"/>
        <c:auto val="1"/>
        <c:lblAlgn val="ctr"/>
        <c:lblOffset val="100"/>
        <c:tickLblSkip val="1"/>
        <c:noMultiLvlLbl val="0"/>
      </c:catAx>
      <c:valAx>
        <c:axId val="17429568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174294144"/>
        <c:crosses val="autoZero"/>
        <c:crossBetween val="between"/>
      </c:valAx>
      <c:spPr>
        <a:pattFill prst="ltDnDiag">
          <a:fgClr>
            <a:schemeClr val="dk1">
              <a:lumMod val="15000"/>
              <a:lumOff val="85000"/>
            </a:schemeClr>
          </a:fgClr>
          <a:bgClr>
            <a:schemeClr val="lt1"/>
          </a:bgClr>
        </a:patt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accent5">
        <a:lumMod val="20000"/>
        <a:lumOff val="80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dirty="0">
                <a:solidFill>
                  <a:schemeClr val="bg1"/>
                </a:solidFill>
              </a:rPr>
              <a:t>Female</a:t>
            </a:r>
          </a:p>
        </c:rich>
      </c:tx>
      <c:layout>
        <c:manualLayout>
          <c:xMode val="edge"/>
          <c:yMode val="edge"/>
          <c:x val="0.40969333538615366"/>
          <c:y val="8.180788743947999E-2"/>
        </c:manualLayout>
      </c:layout>
      <c:overlay val="1"/>
      <c:spPr>
        <a:noFill/>
        <a:ln>
          <a:noFill/>
        </a:ln>
        <a:effectLst/>
      </c:spPr>
    </c:title>
    <c:autoTitleDeleted val="0"/>
    <c:plotArea>
      <c:layout/>
      <c:areaChart>
        <c:grouping val="percentStacked"/>
        <c:varyColors val="0"/>
        <c:ser>
          <c:idx val="0"/>
          <c:order val="0"/>
          <c:tx>
            <c:v>Education</c:v>
          </c:tx>
          <c:spPr>
            <a:solidFill>
              <a:schemeClr val="accent1"/>
            </a:solidFill>
            <a:ln w="25400">
              <a:noFill/>
            </a:ln>
            <a:effectLst/>
          </c:spPr>
          <c:cat>
            <c:strRef>
              <c:f>Sheet1!$A$15:$A$17</c:f>
              <c:strCache>
                <c:ptCount val="3"/>
                <c:pt idx="0">
                  <c:v>15 to 19</c:v>
                </c:pt>
                <c:pt idx="1">
                  <c:v>20 to 24</c:v>
                </c:pt>
                <c:pt idx="2">
                  <c:v>25 to 29</c:v>
                </c:pt>
              </c:strCache>
            </c:strRef>
          </c:cat>
          <c:val>
            <c:numRef>
              <c:f>Sheet1!$B$32:$B$34</c:f>
              <c:numCache>
                <c:formatCode>General</c:formatCode>
                <c:ptCount val="3"/>
                <c:pt idx="0">
                  <c:v>59.97</c:v>
                </c:pt>
                <c:pt idx="1">
                  <c:v>21.04</c:v>
                </c:pt>
                <c:pt idx="2">
                  <c:v>2.94</c:v>
                </c:pt>
              </c:numCache>
            </c:numRef>
          </c:val>
          <c:extLst xmlns:c16r2="http://schemas.microsoft.com/office/drawing/2015/06/chart">
            <c:ext xmlns:c16="http://schemas.microsoft.com/office/drawing/2014/chart" uri="{C3380CC4-5D6E-409C-BE32-E72D297353CC}">
              <c16:uniqueId val="{00000000-4AF1-4F58-A208-246D6523F304}"/>
            </c:ext>
          </c:extLst>
        </c:ser>
        <c:ser>
          <c:idx val="1"/>
          <c:order val="1"/>
          <c:tx>
            <c:v>Gainful</c:v>
          </c:tx>
          <c:spPr>
            <a:solidFill>
              <a:schemeClr val="accent3"/>
            </a:solidFill>
            <a:ln w="25400">
              <a:noFill/>
            </a:ln>
            <a:effectLst/>
          </c:spPr>
          <c:cat>
            <c:strRef>
              <c:f>Sheet1!$A$15:$A$17</c:f>
              <c:strCache>
                <c:ptCount val="3"/>
                <c:pt idx="0">
                  <c:v>15 to 19</c:v>
                </c:pt>
                <c:pt idx="1">
                  <c:v>20 to 24</c:v>
                </c:pt>
                <c:pt idx="2">
                  <c:v>25 to 29</c:v>
                </c:pt>
              </c:strCache>
            </c:strRef>
          </c:cat>
          <c:val>
            <c:numRef>
              <c:f>Sheet1!$C$32:$C$34</c:f>
              <c:numCache>
                <c:formatCode>General</c:formatCode>
                <c:ptCount val="3"/>
                <c:pt idx="0">
                  <c:v>9.41</c:v>
                </c:pt>
                <c:pt idx="1">
                  <c:v>13.51</c:v>
                </c:pt>
                <c:pt idx="2">
                  <c:v>11.23</c:v>
                </c:pt>
              </c:numCache>
            </c:numRef>
          </c:val>
          <c:extLst xmlns:c16r2="http://schemas.microsoft.com/office/drawing/2015/06/chart">
            <c:ext xmlns:c16="http://schemas.microsoft.com/office/drawing/2014/chart" uri="{C3380CC4-5D6E-409C-BE32-E72D297353CC}">
              <c16:uniqueId val="{00000001-4AF1-4F58-A208-246D6523F304}"/>
            </c:ext>
          </c:extLst>
        </c:ser>
        <c:ser>
          <c:idx val="2"/>
          <c:order val="2"/>
          <c:tx>
            <c:v>Vulnerable</c:v>
          </c:tx>
          <c:spPr>
            <a:solidFill>
              <a:schemeClr val="accent5"/>
            </a:solidFill>
            <a:ln w="25400">
              <a:noFill/>
            </a:ln>
            <a:effectLst/>
          </c:spPr>
          <c:cat>
            <c:strRef>
              <c:f>Sheet1!$A$15:$A$17</c:f>
              <c:strCache>
                <c:ptCount val="3"/>
                <c:pt idx="0">
                  <c:v>15 to 19</c:v>
                </c:pt>
                <c:pt idx="1">
                  <c:v>20 to 24</c:v>
                </c:pt>
                <c:pt idx="2">
                  <c:v>25 to 29</c:v>
                </c:pt>
              </c:strCache>
            </c:strRef>
          </c:cat>
          <c:val>
            <c:numRef>
              <c:f>Sheet1!$D$32:$D$34</c:f>
              <c:numCache>
                <c:formatCode>General</c:formatCode>
                <c:ptCount val="3"/>
                <c:pt idx="0">
                  <c:v>17.690000000000001</c:v>
                </c:pt>
                <c:pt idx="1">
                  <c:v>41.56</c:v>
                </c:pt>
                <c:pt idx="2">
                  <c:v>60.56</c:v>
                </c:pt>
              </c:numCache>
            </c:numRef>
          </c:val>
          <c:extLst xmlns:c16r2="http://schemas.microsoft.com/office/drawing/2015/06/chart">
            <c:ext xmlns:c16="http://schemas.microsoft.com/office/drawing/2014/chart" uri="{C3380CC4-5D6E-409C-BE32-E72D297353CC}">
              <c16:uniqueId val="{00000002-4AF1-4F58-A208-246D6523F304}"/>
            </c:ext>
          </c:extLst>
        </c:ser>
        <c:ser>
          <c:idx val="3"/>
          <c:order val="3"/>
          <c:tx>
            <c:v>NEET</c:v>
          </c:tx>
          <c:spPr>
            <a:solidFill>
              <a:schemeClr val="accent1">
                <a:lumMod val="60000"/>
              </a:schemeClr>
            </a:solidFill>
            <a:ln w="25400">
              <a:noFill/>
            </a:ln>
            <a:effectLst/>
          </c:spPr>
          <c:cat>
            <c:strRef>
              <c:f>Sheet1!$A$15:$A$17</c:f>
              <c:strCache>
                <c:ptCount val="3"/>
                <c:pt idx="0">
                  <c:v>15 to 19</c:v>
                </c:pt>
                <c:pt idx="1">
                  <c:v>20 to 24</c:v>
                </c:pt>
                <c:pt idx="2">
                  <c:v>25 to 29</c:v>
                </c:pt>
              </c:strCache>
            </c:strRef>
          </c:cat>
          <c:val>
            <c:numRef>
              <c:f>Sheet1!$E$32:$E$34</c:f>
              <c:numCache>
                <c:formatCode>General</c:formatCode>
                <c:ptCount val="3"/>
                <c:pt idx="0">
                  <c:v>12.92</c:v>
                </c:pt>
                <c:pt idx="1">
                  <c:v>23.9</c:v>
                </c:pt>
                <c:pt idx="2">
                  <c:v>25.27</c:v>
                </c:pt>
              </c:numCache>
            </c:numRef>
          </c:val>
          <c:extLst xmlns:c16r2="http://schemas.microsoft.com/office/drawing/2015/06/chart">
            <c:ext xmlns:c16="http://schemas.microsoft.com/office/drawing/2014/chart" uri="{C3380CC4-5D6E-409C-BE32-E72D297353CC}">
              <c16:uniqueId val="{00000003-4AF1-4F58-A208-246D6523F304}"/>
            </c:ext>
          </c:extLst>
        </c:ser>
        <c:dLbls>
          <c:showLegendKey val="0"/>
          <c:showVal val="0"/>
          <c:showCatName val="0"/>
          <c:showSerName val="0"/>
          <c:showPercent val="0"/>
          <c:showBubbleSize val="0"/>
        </c:dLbls>
        <c:axId val="177137920"/>
        <c:axId val="177147904"/>
      </c:areaChart>
      <c:catAx>
        <c:axId val="1771379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7147904"/>
        <c:crosses val="autoZero"/>
        <c:auto val="1"/>
        <c:lblAlgn val="ctr"/>
        <c:lblOffset val="100"/>
        <c:noMultiLvlLbl val="0"/>
      </c:catAx>
      <c:valAx>
        <c:axId val="177147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7137920"/>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GB"/>
              <a:t>UGANDA</a:t>
            </a:r>
          </a:p>
        </c:rich>
      </c:tx>
      <c:layout/>
      <c:overlay val="0"/>
      <c:spPr>
        <a:noFill/>
        <a:ln>
          <a:noFill/>
        </a:ln>
        <a:effectLst/>
      </c:spPr>
    </c:title>
    <c:autoTitleDeleted val="0"/>
    <c:plotArea>
      <c:layout/>
      <c:barChart>
        <c:barDir val="col"/>
        <c:grouping val="percentStacked"/>
        <c:varyColors val="0"/>
        <c:ser>
          <c:idx val="0"/>
          <c:order val="0"/>
          <c:tx>
            <c:strRef>
              <c:f>Sheet2!$B$2</c:f>
              <c:strCache>
                <c:ptCount val="1"/>
                <c:pt idx="0">
                  <c:v>gainful</c:v>
                </c:pt>
              </c:strCache>
            </c:strRef>
          </c:tx>
          <c:spPr>
            <a:solidFill>
              <a:schemeClr val="accent1"/>
            </a:solidFill>
            <a:ln>
              <a:noFill/>
            </a:ln>
            <a:effectLst/>
          </c:spPr>
          <c:invertIfNegative val="0"/>
          <c:cat>
            <c:strRef>
              <c:f>Sheet2!$A$6:$A$7</c:f>
              <c:strCache>
                <c:ptCount val="2"/>
                <c:pt idx="0">
                  <c:v>Male</c:v>
                </c:pt>
                <c:pt idx="1">
                  <c:v>Female</c:v>
                </c:pt>
              </c:strCache>
            </c:strRef>
          </c:cat>
          <c:val>
            <c:numRef>
              <c:f>Sheet2!$B$6:$B$7</c:f>
              <c:numCache>
                <c:formatCode>General</c:formatCode>
                <c:ptCount val="2"/>
                <c:pt idx="0">
                  <c:v>0.73</c:v>
                </c:pt>
                <c:pt idx="1">
                  <c:v>0.80079999999999996</c:v>
                </c:pt>
              </c:numCache>
            </c:numRef>
          </c:val>
          <c:extLst xmlns:c16r2="http://schemas.microsoft.com/office/drawing/2015/06/chart">
            <c:ext xmlns:c16="http://schemas.microsoft.com/office/drawing/2014/chart" uri="{C3380CC4-5D6E-409C-BE32-E72D297353CC}">
              <c16:uniqueId val="{00000000-8E43-48A2-B5B7-6AA954BEE767}"/>
            </c:ext>
          </c:extLst>
        </c:ser>
        <c:ser>
          <c:idx val="1"/>
          <c:order val="1"/>
          <c:tx>
            <c:strRef>
              <c:f>Sheet2!$C$2</c:f>
              <c:strCache>
                <c:ptCount val="1"/>
                <c:pt idx="0">
                  <c:v>vulnerab</c:v>
                </c:pt>
              </c:strCache>
            </c:strRef>
          </c:tx>
          <c:spPr>
            <a:solidFill>
              <a:schemeClr val="accent3"/>
            </a:solidFill>
            <a:ln>
              <a:noFill/>
            </a:ln>
            <a:effectLst/>
          </c:spPr>
          <c:invertIfNegative val="0"/>
          <c:cat>
            <c:strRef>
              <c:f>Sheet2!$A$6:$A$7</c:f>
              <c:strCache>
                <c:ptCount val="2"/>
                <c:pt idx="0">
                  <c:v>Male</c:v>
                </c:pt>
                <c:pt idx="1">
                  <c:v>Female</c:v>
                </c:pt>
              </c:strCache>
            </c:strRef>
          </c:cat>
          <c:val>
            <c:numRef>
              <c:f>Sheet2!$C$6:$C$7</c:f>
              <c:numCache>
                <c:formatCode>General</c:formatCode>
                <c:ptCount val="2"/>
                <c:pt idx="0">
                  <c:v>0.26860000000000001</c:v>
                </c:pt>
                <c:pt idx="1">
                  <c:v>0.19919999999999999</c:v>
                </c:pt>
              </c:numCache>
            </c:numRef>
          </c:val>
          <c:extLst xmlns:c16r2="http://schemas.microsoft.com/office/drawing/2015/06/chart">
            <c:ext xmlns:c16="http://schemas.microsoft.com/office/drawing/2014/chart" uri="{C3380CC4-5D6E-409C-BE32-E72D297353CC}">
              <c16:uniqueId val="{00000001-8E43-48A2-B5B7-6AA954BEE767}"/>
            </c:ext>
          </c:extLst>
        </c:ser>
        <c:ser>
          <c:idx val="2"/>
          <c:order val="2"/>
          <c:tx>
            <c:strRef>
              <c:f>Sheet2!$D$2</c:f>
              <c:strCache>
                <c:ptCount val="1"/>
                <c:pt idx="0">
                  <c:v>not in w</c:v>
                </c:pt>
              </c:strCache>
            </c:strRef>
          </c:tx>
          <c:spPr>
            <a:solidFill>
              <a:schemeClr val="accent5"/>
            </a:solidFill>
            <a:ln>
              <a:noFill/>
            </a:ln>
            <a:effectLst/>
          </c:spPr>
          <c:invertIfNegative val="0"/>
          <c:val>
            <c:numRef>
              <c:f>Sheet2!$D$6:$D$7</c:f>
              <c:numCache>
                <c:formatCode>General</c:formatCode>
                <c:ptCount val="2"/>
                <c:pt idx="0">
                  <c:v>1.4E-3</c:v>
                </c:pt>
                <c:pt idx="1">
                  <c:v>0</c:v>
                </c:pt>
              </c:numCache>
            </c:numRef>
          </c:val>
          <c:extLst xmlns:c16r2="http://schemas.microsoft.com/office/drawing/2015/06/chart">
            <c:ext xmlns:c16="http://schemas.microsoft.com/office/drawing/2014/chart" uri="{C3380CC4-5D6E-409C-BE32-E72D297353CC}">
              <c16:uniqueId val="{00000002-8E43-48A2-B5B7-6AA954BEE767}"/>
            </c:ext>
          </c:extLst>
        </c:ser>
        <c:dLbls>
          <c:showLegendKey val="0"/>
          <c:showVal val="0"/>
          <c:showCatName val="0"/>
          <c:showSerName val="0"/>
          <c:showPercent val="0"/>
          <c:showBubbleSize val="0"/>
        </c:dLbls>
        <c:gapWidth val="150"/>
        <c:overlap val="100"/>
        <c:axId val="177185152"/>
        <c:axId val="177186688"/>
      </c:barChart>
      <c:catAx>
        <c:axId val="17718515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177186688"/>
        <c:crosses val="autoZero"/>
        <c:auto val="1"/>
        <c:lblAlgn val="ctr"/>
        <c:lblOffset val="100"/>
        <c:noMultiLvlLbl val="0"/>
      </c:catAx>
      <c:valAx>
        <c:axId val="177186688"/>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177185152"/>
        <c:crosses val="autoZero"/>
        <c:crossBetween val="between"/>
      </c:valAx>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accent5">
        <a:lumMod val="20000"/>
        <a:lumOff val="80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GB"/>
              <a:t>Zambia</a:t>
            </a:r>
          </a:p>
        </c:rich>
      </c:tx>
      <c:layout/>
      <c:overlay val="0"/>
      <c:spPr>
        <a:noFill/>
        <a:ln>
          <a:noFill/>
        </a:ln>
        <a:effectLst/>
      </c:spPr>
    </c:title>
    <c:autoTitleDeleted val="0"/>
    <c:plotArea>
      <c:layout/>
      <c:barChart>
        <c:barDir val="col"/>
        <c:grouping val="percentStacked"/>
        <c:varyColors val="0"/>
        <c:ser>
          <c:idx val="0"/>
          <c:order val="0"/>
          <c:tx>
            <c:strRef>
              <c:f>Sheet2!$J$3</c:f>
              <c:strCache>
                <c:ptCount val="1"/>
                <c:pt idx="0">
                  <c:v>gainful</c:v>
                </c:pt>
              </c:strCache>
            </c:strRef>
          </c:tx>
          <c:spPr>
            <a:solidFill>
              <a:schemeClr val="accent1"/>
            </a:solidFill>
            <a:ln>
              <a:noFill/>
            </a:ln>
            <a:effectLst/>
          </c:spPr>
          <c:invertIfNegative val="0"/>
          <c:cat>
            <c:strRef>
              <c:f>Sheet2!$K$2:$L$2</c:f>
              <c:strCache>
                <c:ptCount val="2"/>
                <c:pt idx="0">
                  <c:v>Male</c:v>
                </c:pt>
                <c:pt idx="1">
                  <c:v>Female</c:v>
                </c:pt>
              </c:strCache>
            </c:strRef>
          </c:cat>
          <c:val>
            <c:numRef>
              <c:f>Sheet2!$K$3:$L$3</c:f>
              <c:numCache>
                <c:formatCode>General</c:formatCode>
                <c:ptCount val="2"/>
                <c:pt idx="0">
                  <c:v>0.90469999999999995</c:v>
                </c:pt>
                <c:pt idx="1">
                  <c:v>0.91890000000000005</c:v>
                </c:pt>
              </c:numCache>
            </c:numRef>
          </c:val>
          <c:extLst xmlns:c16r2="http://schemas.microsoft.com/office/drawing/2015/06/chart">
            <c:ext xmlns:c16="http://schemas.microsoft.com/office/drawing/2014/chart" uri="{C3380CC4-5D6E-409C-BE32-E72D297353CC}">
              <c16:uniqueId val="{00000000-594D-41B4-BE93-8DBF22CA9AA3}"/>
            </c:ext>
          </c:extLst>
        </c:ser>
        <c:ser>
          <c:idx val="1"/>
          <c:order val="1"/>
          <c:tx>
            <c:strRef>
              <c:f>Sheet2!$J$4</c:f>
              <c:strCache>
                <c:ptCount val="1"/>
                <c:pt idx="0">
                  <c:v>vulnerab</c:v>
                </c:pt>
              </c:strCache>
            </c:strRef>
          </c:tx>
          <c:spPr>
            <a:solidFill>
              <a:schemeClr val="accent3"/>
            </a:solidFill>
            <a:ln>
              <a:noFill/>
            </a:ln>
            <a:effectLst/>
          </c:spPr>
          <c:invertIfNegative val="0"/>
          <c:cat>
            <c:strRef>
              <c:f>Sheet2!$K$2:$L$2</c:f>
              <c:strCache>
                <c:ptCount val="2"/>
                <c:pt idx="0">
                  <c:v>Male</c:v>
                </c:pt>
                <c:pt idx="1">
                  <c:v>Female</c:v>
                </c:pt>
              </c:strCache>
            </c:strRef>
          </c:cat>
          <c:val>
            <c:numRef>
              <c:f>Sheet2!$K$4:$L$4</c:f>
              <c:numCache>
                <c:formatCode>General</c:formatCode>
                <c:ptCount val="2"/>
                <c:pt idx="0">
                  <c:v>9.2999999999999999E-2</c:v>
                </c:pt>
                <c:pt idx="1">
                  <c:v>7.7200000000000005E-2</c:v>
                </c:pt>
              </c:numCache>
            </c:numRef>
          </c:val>
          <c:extLst xmlns:c16r2="http://schemas.microsoft.com/office/drawing/2015/06/chart">
            <c:ext xmlns:c16="http://schemas.microsoft.com/office/drawing/2014/chart" uri="{C3380CC4-5D6E-409C-BE32-E72D297353CC}">
              <c16:uniqueId val="{00000001-594D-41B4-BE93-8DBF22CA9AA3}"/>
            </c:ext>
          </c:extLst>
        </c:ser>
        <c:ser>
          <c:idx val="2"/>
          <c:order val="2"/>
          <c:tx>
            <c:strRef>
              <c:f>Sheet2!$J$5</c:f>
              <c:strCache>
                <c:ptCount val="1"/>
                <c:pt idx="0">
                  <c:v>not in w</c:v>
                </c:pt>
              </c:strCache>
            </c:strRef>
          </c:tx>
          <c:spPr>
            <a:solidFill>
              <a:schemeClr val="accent5"/>
            </a:solidFill>
            <a:ln>
              <a:noFill/>
            </a:ln>
            <a:effectLst/>
          </c:spPr>
          <c:invertIfNegative val="0"/>
          <c:cat>
            <c:strRef>
              <c:f>Sheet2!$K$2:$L$2</c:f>
              <c:strCache>
                <c:ptCount val="2"/>
                <c:pt idx="0">
                  <c:v>Male</c:v>
                </c:pt>
                <c:pt idx="1">
                  <c:v>Female</c:v>
                </c:pt>
              </c:strCache>
            </c:strRef>
          </c:cat>
          <c:val>
            <c:numRef>
              <c:f>Sheet2!$K$5:$L$5</c:f>
              <c:numCache>
                <c:formatCode>General</c:formatCode>
                <c:ptCount val="2"/>
                <c:pt idx="0">
                  <c:v>2.2000000000000001E-3</c:v>
                </c:pt>
                <c:pt idx="1">
                  <c:v>3.8E-3</c:v>
                </c:pt>
              </c:numCache>
            </c:numRef>
          </c:val>
          <c:extLst xmlns:c16r2="http://schemas.microsoft.com/office/drawing/2015/06/chart">
            <c:ext xmlns:c16="http://schemas.microsoft.com/office/drawing/2014/chart" uri="{C3380CC4-5D6E-409C-BE32-E72D297353CC}">
              <c16:uniqueId val="{00000002-594D-41B4-BE93-8DBF22CA9AA3}"/>
            </c:ext>
          </c:extLst>
        </c:ser>
        <c:dLbls>
          <c:showLegendKey val="0"/>
          <c:showVal val="0"/>
          <c:showCatName val="0"/>
          <c:showSerName val="0"/>
          <c:showPercent val="0"/>
          <c:showBubbleSize val="0"/>
        </c:dLbls>
        <c:gapWidth val="150"/>
        <c:overlap val="100"/>
        <c:axId val="176915200"/>
        <c:axId val="176916736"/>
      </c:barChart>
      <c:catAx>
        <c:axId val="17691520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176916736"/>
        <c:crosses val="autoZero"/>
        <c:auto val="1"/>
        <c:lblAlgn val="ctr"/>
        <c:lblOffset val="100"/>
        <c:noMultiLvlLbl val="0"/>
      </c:catAx>
      <c:valAx>
        <c:axId val="176916736"/>
        <c:scaling>
          <c:orientation val="minMax"/>
          <c:min val="0"/>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176915200"/>
        <c:crosses val="autoZero"/>
        <c:crossBetween val="between"/>
      </c:valAx>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accent5">
        <a:lumMod val="20000"/>
        <a:lumOff val="80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GB"/>
              <a:t>Togo</a:t>
            </a:r>
          </a:p>
        </c:rich>
      </c:tx>
      <c:layout/>
      <c:overlay val="0"/>
      <c:spPr>
        <a:noFill/>
        <a:ln>
          <a:noFill/>
        </a:ln>
        <a:effectLst/>
      </c:spPr>
    </c:title>
    <c:autoTitleDeleted val="0"/>
    <c:plotArea>
      <c:layout/>
      <c:barChart>
        <c:barDir val="col"/>
        <c:grouping val="percentStacked"/>
        <c:varyColors val="0"/>
        <c:ser>
          <c:idx val="0"/>
          <c:order val="0"/>
          <c:tx>
            <c:strRef>
              <c:f>Sheet2!$B$2</c:f>
              <c:strCache>
                <c:ptCount val="1"/>
                <c:pt idx="0">
                  <c:v>gainful</c:v>
                </c:pt>
              </c:strCache>
            </c:strRef>
          </c:tx>
          <c:spPr>
            <a:solidFill>
              <a:schemeClr val="accent1"/>
            </a:solidFill>
            <a:ln>
              <a:noFill/>
            </a:ln>
            <a:effectLst/>
          </c:spPr>
          <c:invertIfNegative val="0"/>
          <c:cat>
            <c:strRef>
              <c:f>Sheet2!$A$9:$A$10</c:f>
              <c:strCache>
                <c:ptCount val="2"/>
                <c:pt idx="0">
                  <c:v>Male</c:v>
                </c:pt>
                <c:pt idx="1">
                  <c:v>Female</c:v>
                </c:pt>
              </c:strCache>
            </c:strRef>
          </c:cat>
          <c:val>
            <c:numRef>
              <c:f>Sheet2!$B$9:$B$10</c:f>
              <c:numCache>
                <c:formatCode>General</c:formatCode>
                <c:ptCount val="2"/>
                <c:pt idx="0">
                  <c:v>75.819999999999993</c:v>
                </c:pt>
                <c:pt idx="1">
                  <c:v>79.569999999999993</c:v>
                </c:pt>
              </c:numCache>
            </c:numRef>
          </c:val>
          <c:extLst xmlns:c16r2="http://schemas.microsoft.com/office/drawing/2015/06/chart">
            <c:ext xmlns:c16="http://schemas.microsoft.com/office/drawing/2014/chart" uri="{C3380CC4-5D6E-409C-BE32-E72D297353CC}">
              <c16:uniqueId val="{00000000-0EF4-4033-BC05-D51396216A0E}"/>
            </c:ext>
          </c:extLst>
        </c:ser>
        <c:ser>
          <c:idx val="1"/>
          <c:order val="1"/>
          <c:tx>
            <c:strRef>
              <c:f>Sheet2!$C$2</c:f>
              <c:strCache>
                <c:ptCount val="1"/>
                <c:pt idx="0">
                  <c:v>vulnerab</c:v>
                </c:pt>
              </c:strCache>
            </c:strRef>
          </c:tx>
          <c:spPr>
            <a:solidFill>
              <a:schemeClr val="accent3"/>
            </a:solidFill>
            <a:ln>
              <a:noFill/>
            </a:ln>
            <a:effectLst/>
          </c:spPr>
          <c:invertIfNegative val="0"/>
          <c:cat>
            <c:strRef>
              <c:f>Sheet2!$A$9:$A$10</c:f>
              <c:strCache>
                <c:ptCount val="2"/>
                <c:pt idx="0">
                  <c:v>Male</c:v>
                </c:pt>
                <c:pt idx="1">
                  <c:v>Female</c:v>
                </c:pt>
              </c:strCache>
            </c:strRef>
          </c:cat>
          <c:val>
            <c:numRef>
              <c:f>Sheet2!$C$9:$C$10</c:f>
              <c:numCache>
                <c:formatCode>General</c:formatCode>
                <c:ptCount val="2"/>
                <c:pt idx="0">
                  <c:v>24.18</c:v>
                </c:pt>
                <c:pt idx="1">
                  <c:v>20</c:v>
                </c:pt>
              </c:numCache>
            </c:numRef>
          </c:val>
          <c:extLst xmlns:c16r2="http://schemas.microsoft.com/office/drawing/2015/06/chart">
            <c:ext xmlns:c16="http://schemas.microsoft.com/office/drawing/2014/chart" uri="{C3380CC4-5D6E-409C-BE32-E72D297353CC}">
              <c16:uniqueId val="{00000001-0EF4-4033-BC05-D51396216A0E}"/>
            </c:ext>
          </c:extLst>
        </c:ser>
        <c:ser>
          <c:idx val="2"/>
          <c:order val="2"/>
          <c:tx>
            <c:strRef>
              <c:f>Sheet2!$D$2</c:f>
              <c:strCache>
                <c:ptCount val="1"/>
                <c:pt idx="0">
                  <c:v>not in w</c:v>
                </c:pt>
              </c:strCache>
            </c:strRef>
          </c:tx>
          <c:spPr>
            <a:solidFill>
              <a:schemeClr val="accent5"/>
            </a:solidFill>
            <a:ln>
              <a:noFill/>
            </a:ln>
            <a:effectLst/>
          </c:spPr>
          <c:invertIfNegative val="0"/>
          <c:cat>
            <c:strRef>
              <c:f>Sheet2!$A$9:$A$10</c:f>
              <c:strCache>
                <c:ptCount val="2"/>
                <c:pt idx="0">
                  <c:v>Male</c:v>
                </c:pt>
                <c:pt idx="1">
                  <c:v>Female</c:v>
                </c:pt>
              </c:strCache>
            </c:strRef>
          </c:cat>
          <c:val>
            <c:numRef>
              <c:f>Sheet2!$D$9:$D$10</c:f>
              <c:numCache>
                <c:formatCode>General</c:formatCode>
                <c:ptCount val="2"/>
                <c:pt idx="0">
                  <c:v>0</c:v>
                </c:pt>
                <c:pt idx="1">
                  <c:v>0.43</c:v>
                </c:pt>
              </c:numCache>
            </c:numRef>
          </c:val>
          <c:extLst xmlns:c16r2="http://schemas.microsoft.com/office/drawing/2015/06/chart">
            <c:ext xmlns:c16="http://schemas.microsoft.com/office/drawing/2014/chart" uri="{C3380CC4-5D6E-409C-BE32-E72D297353CC}">
              <c16:uniqueId val="{00000002-0EF4-4033-BC05-D51396216A0E}"/>
            </c:ext>
          </c:extLst>
        </c:ser>
        <c:dLbls>
          <c:showLegendKey val="0"/>
          <c:showVal val="0"/>
          <c:showCatName val="0"/>
          <c:showSerName val="0"/>
          <c:showPercent val="0"/>
          <c:showBubbleSize val="0"/>
        </c:dLbls>
        <c:gapWidth val="150"/>
        <c:overlap val="100"/>
        <c:axId val="176940160"/>
        <c:axId val="176941696"/>
      </c:barChart>
      <c:catAx>
        <c:axId val="17694016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176941696"/>
        <c:crosses val="autoZero"/>
        <c:auto val="1"/>
        <c:lblAlgn val="ctr"/>
        <c:lblOffset val="100"/>
        <c:noMultiLvlLbl val="0"/>
      </c:catAx>
      <c:valAx>
        <c:axId val="176941696"/>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176940160"/>
        <c:crosses val="autoZero"/>
        <c:crossBetween val="between"/>
      </c:valAx>
      <c:spPr>
        <a:pattFill prst="ltDnDiag">
          <a:fgClr>
            <a:schemeClr val="dk1">
              <a:lumMod val="15000"/>
              <a:lumOff val="85000"/>
            </a:schemeClr>
          </a:fgClr>
          <a:bgClr>
            <a:schemeClr val="lt1"/>
          </a:bgClr>
        </a:patt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accent5">
        <a:lumMod val="20000"/>
        <a:lumOff val="80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GB"/>
              <a:t>15-24 years olds </a:t>
            </a:r>
            <a:r>
              <a:rPr lang="en-GB" smtClean="0"/>
              <a:t>(%</a:t>
            </a:r>
            <a:r>
              <a:rPr lang="en-GB" baseline="0" smtClean="0"/>
              <a:t> of </a:t>
            </a:r>
            <a:r>
              <a:rPr lang="en-GB" smtClean="0"/>
              <a:t>working </a:t>
            </a:r>
            <a:r>
              <a:rPr lang="en-GB"/>
              <a:t>age </a:t>
            </a:r>
            <a:r>
              <a:rPr lang="en-GB" smtClean="0"/>
              <a:t>population) </a:t>
            </a:r>
            <a:endParaRPr lang="en-GB"/>
          </a:p>
        </c:rich>
      </c:tx>
      <c:layout/>
      <c:overlay val="0"/>
      <c:spPr>
        <a:noFill/>
        <a:ln>
          <a:noFill/>
        </a:ln>
        <a:effectLst/>
      </c:spPr>
    </c:title>
    <c:autoTitleDeleted val="0"/>
    <c:plotArea>
      <c:layout/>
      <c:barChart>
        <c:barDir val="col"/>
        <c:grouping val="clustered"/>
        <c:varyColors val="0"/>
        <c:ser>
          <c:idx val="0"/>
          <c:order val="0"/>
          <c:tx>
            <c:strRef>
              <c:f>Sheet2!$H$1</c:f>
              <c:strCache>
                <c:ptCount val="1"/>
                <c:pt idx="0">
                  <c:v>2000</c:v>
                </c:pt>
              </c:strCache>
            </c:strRef>
          </c:tx>
          <c:spPr>
            <a:solidFill>
              <a:schemeClr val="accent1"/>
            </a:solidFill>
            <a:ln>
              <a:noFill/>
            </a:ln>
            <a:effectLst/>
          </c:spPr>
          <c:invertIfNegative val="0"/>
          <c:cat>
            <c:strRef>
              <c:f>Sheet2!$C$2:$C$45</c:f>
              <c:strCache>
                <c:ptCount val="44"/>
                <c:pt idx="0">
                  <c:v>Eritrea</c:v>
                </c:pt>
                <c:pt idx="1">
                  <c:v>Zimbabwe</c:v>
                </c:pt>
                <c:pt idx="2">
                  <c:v>Rwanda</c:v>
                </c:pt>
                <c:pt idx="3">
                  <c:v>Kenya</c:v>
                </c:pt>
                <c:pt idx="4">
                  <c:v>Uganda</c:v>
                </c:pt>
                <c:pt idx="5">
                  <c:v>Zambia</c:v>
                </c:pt>
                <c:pt idx="6">
                  <c:v>Burundi</c:v>
                </c:pt>
                <c:pt idx="7">
                  <c:v>Swaziland</c:v>
                </c:pt>
                <c:pt idx="8">
                  <c:v>Mali</c:v>
                </c:pt>
                <c:pt idx="9">
                  <c:v>Burkina Faso</c:v>
                </c:pt>
                <c:pt idx="10">
                  <c:v>Gambia</c:v>
                </c:pt>
                <c:pt idx="11">
                  <c:v>Senegal</c:v>
                </c:pt>
                <c:pt idx="12">
                  <c:v>Malawi</c:v>
                </c:pt>
                <c:pt idx="13">
                  <c:v>Lesotho</c:v>
                </c:pt>
                <c:pt idx="14">
                  <c:v>Togo</c:v>
                </c:pt>
                <c:pt idx="15">
                  <c:v>Chad</c:v>
                </c:pt>
                <c:pt idx="16">
                  <c:v>Cabo Verde</c:v>
                </c:pt>
                <c:pt idx="17">
                  <c:v>Angola</c:v>
                </c:pt>
                <c:pt idx="18">
                  <c:v>Tanzania</c:v>
                </c:pt>
                <c:pt idx="19">
                  <c:v>Cameroon</c:v>
                </c:pt>
                <c:pt idx="20">
                  <c:v>Comoros</c:v>
                </c:pt>
                <c:pt idx="21">
                  <c:v>Botswana</c:v>
                </c:pt>
                <c:pt idx="22">
                  <c:v>Ethiopia</c:v>
                </c:pt>
                <c:pt idx="23">
                  <c:v>Mozambique</c:v>
                </c:pt>
                <c:pt idx="24">
                  <c:v>Sudan</c:v>
                </c:pt>
                <c:pt idx="25">
                  <c:v>Nigeria</c:v>
                </c:pt>
                <c:pt idx="26">
                  <c:v>Sierra Leone</c:v>
                </c:pt>
                <c:pt idx="27">
                  <c:v>Congo</c:v>
                </c:pt>
                <c:pt idx="28">
                  <c:v>Liberia</c:v>
                </c:pt>
                <c:pt idx="29">
                  <c:v>Benin</c:v>
                </c:pt>
                <c:pt idx="30">
                  <c:v>Guinea-Bissau</c:v>
                </c:pt>
                <c:pt idx="31">
                  <c:v>Mauritania</c:v>
                </c:pt>
                <c:pt idx="32">
                  <c:v>Madagascar</c:v>
                </c:pt>
                <c:pt idx="33">
                  <c:v>Central African Republic</c:v>
                </c:pt>
                <c:pt idx="34">
                  <c:v>Ghana</c:v>
                </c:pt>
                <c:pt idx="35">
                  <c:v>Somalia</c:v>
                </c:pt>
                <c:pt idx="36">
                  <c:v>Namibia</c:v>
                </c:pt>
                <c:pt idx="37">
                  <c:v>Côte d'Ivoire</c:v>
                </c:pt>
                <c:pt idx="38">
                  <c:v>Guinea</c:v>
                </c:pt>
                <c:pt idx="39">
                  <c:v>South Sudan</c:v>
                </c:pt>
                <c:pt idx="40">
                  <c:v>Gabon</c:v>
                </c:pt>
                <c:pt idx="41">
                  <c:v>Niger</c:v>
                </c:pt>
                <c:pt idx="42">
                  <c:v>South Africa</c:v>
                </c:pt>
                <c:pt idx="43">
                  <c:v>Mauritius</c:v>
                </c:pt>
              </c:strCache>
            </c:strRef>
          </c:cat>
          <c:val>
            <c:numRef>
              <c:f>Sheet2!$H$2:$H$45</c:f>
              <c:numCache>
                <c:formatCode>0.0%</c:formatCode>
                <c:ptCount val="44"/>
                <c:pt idx="0">
                  <c:v>0.4355608084460082</c:v>
                </c:pt>
                <c:pt idx="1">
                  <c:v>0.43290549166837244</c:v>
                </c:pt>
                <c:pt idx="2">
                  <c:v>0.41697675522084432</c:v>
                </c:pt>
                <c:pt idx="3">
                  <c:v>0.41643476771703719</c:v>
                </c:pt>
                <c:pt idx="4">
                  <c:v>0.41632529366238152</c:v>
                </c:pt>
                <c:pt idx="5">
                  <c:v>0.41613935100460786</c:v>
                </c:pt>
                <c:pt idx="6">
                  <c:v>0.41215872791471903</c:v>
                </c:pt>
                <c:pt idx="7">
                  <c:v>0.41099163465657634</c:v>
                </c:pt>
                <c:pt idx="8">
                  <c:v>0.40443396525671049</c:v>
                </c:pt>
                <c:pt idx="9">
                  <c:v>0.4034103217473734</c:v>
                </c:pt>
                <c:pt idx="10">
                  <c:v>0.40325432873533018</c:v>
                </c:pt>
                <c:pt idx="11">
                  <c:v>0.4026017325925364</c:v>
                </c:pt>
                <c:pt idx="12">
                  <c:v>0.40068563201801743</c:v>
                </c:pt>
                <c:pt idx="13">
                  <c:v>0.39754049934714508</c:v>
                </c:pt>
                <c:pt idx="14">
                  <c:v>0.39565459073342424</c:v>
                </c:pt>
                <c:pt idx="15">
                  <c:v>0.39258236338528307</c:v>
                </c:pt>
                <c:pt idx="16">
                  <c:v>0.38990949764764832</c:v>
                </c:pt>
                <c:pt idx="17">
                  <c:v>0.38936869566981014</c:v>
                </c:pt>
                <c:pt idx="18">
                  <c:v>0.3888546020173379</c:v>
                </c:pt>
                <c:pt idx="19">
                  <c:v>0.38815842740851503</c:v>
                </c:pt>
                <c:pt idx="20">
                  <c:v>0.38660501881452974</c:v>
                </c:pt>
                <c:pt idx="21">
                  <c:v>0.38569604461443396</c:v>
                </c:pt>
                <c:pt idx="22">
                  <c:v>0.38480193800566109</c:v>
                </c:pt>
                <c:pt idx="23">
                  <c:v>0.37778549208563672</c:v>
                </c:pt>
                <c:pt idx="24">
                  <c:v>0.37722070169451899</c:v>
                </c:pt>
                <c:pt idx="25">
                  <c:v>0.37507348633607718</c:v>
                </c:pt>
                <c:pt idx="26">
                  <c:v>0.37498255675869002</c:v>
                </c:pt>
                <c:pt idx="27">
                  <c:v>0.374249072422499</c:v>
                </c:pt>
                <c:pt idx="28">
                  <c:v>0.37417002222723317</c:v>
                </c:pt>
                <c:pt idx="29">
                  <c:v>0.3719079694843429</c:v>
                </c:pt>
                <c:pt idx="30">
                  <c:v>0.37123247306727608</c:v>
                </c:pt>
                <c:pt idx="31">
                  <c:v>0.37060338350876165</c:v>
                </c:pt>
                <c:pt idx="32">
                  <c:v>0.36835087468461924</c:v>
                </c:pt>
                <c:pt idx="33">
                  <c:v>0.36690138147233997</c:v>
                </c:pt>
                <c:pt idx="34">
                  <c:v>0.36490932703553852</c:v>
                </c:pt>
                <c:pt idx="35">
                  <c:v>0.36473309075435406</c:v>
                </c:pt>
                <c:pt idx="36">
                  <c:v>0.36285083026158726</c:v>
                </c:pt>
                <c:pt idx="37">
                  <c:v>0.36167545412908553</c:v>
                </c:pt>
                <c:pt idx="38">
                  <c:v>0.35943930512983224</c:v>
                </c:pt>
                <c:pt idx="39">
                  <c:v>0.3593613913270759</c:v>
                </c:pt>
                <c:pt idx="40">
                  <c:v>0.35886025272683347</c:v>
                </c:pt>
                <c:pt idx="41">
                  <c:v>0.34741703323413281</c:v>
                </c:pt>
                <c:pt idx="42">
                  <c:v>0.3167857506560024</c:v>
                </c:pt>
                <c:pt idx="43">
                  <c:v>0.26392189416560319</c:v>
                </c:pt>
              </c:numCache>
            </c:numRef>
          </c:val>
          <c:extLst xmlns:c16r2="http://schemas.microsoft.com/office/drawing/2015/06/chart">
            <c:ext xmlns:c16="http://schemas.microsoft.com/office/drawing/2014/chart" uri="{C3380CC4-5D6E-409C-BE32-E72D297353CC}">
              <c16:uniqueId val="{00000000-80E8-4493-BB60-A1E5B80997F0}"/>
            </c:ext>
          </c:extLst>
        </c:ser>
        <c:ser>
          <c:idx val="1"/>
          <c:order val="1"/>
          <c:tx>
            <c:strRef>
              <c:f>Sheet2!$I$1</c:f>
              <c:strCache>
                <c:ptCount val="1"/>
                <c:pt idx="0">
                  <c:v>2015</c:v>
                </c:pt>
              </c:strCache>
            </c:strRef>
          </c:tx>
          <c:spPr>
            <a:solidFill>
              <a:schemeClr val="accent3"/>
            </a:solidFill>
            <a:ln>
              <a:noFill/>
            </a:ln>
            <a:effectLst/>
          </c:spPr>
          <c:invertIfNegative val="0"/>
          <c:cat>
            <c:strRef>
              <c:f>Sheet2!$C$2:$C$45</c:f>
              <c:strCache>
                <c:ptCount val="44"/>
                <c:pt idx="0">
                  <c:v>Eritrea</c:v>
                </c:pt>
                <c:pt idx="1">
                  <c:v>Zimbabwe</c:v>
                </c:pt>
                <c:pt idx="2">
                  <c:v>Rwanda</c:v>
                </c:pt>
                <c:pt idx="3">
                  <c:v>Kenya</c:v>
                </c:pt>
                <c:pt idx="4">
                  <c:v>Uganda</c:v>
                </c:pt>
                <c:pt idx="5">
                  <c:v>Zambia</c:v>
                </c:pt>
                <c:pt idx="6">
                  <c:v>Burundi</c:v>
                </c:pt>
                <c:pt idx="7">
                  <c:v>Swaziland</c:v>
                </c:pt>
                <c:pt idx="8">
                  <c:v>Mali</c:v>
                </c:pt>
                <c:pt idx="9">
                  <c:v>Burkina Faso</c:v>
                </c:pt>
                <c:pt idx="10">
                  <c:v>Gambia</c:v>
                </c:pt>
                <c:pt idx="11">
                  <c:v>Senegal</c:v>
                </c:pt>
                <c:pt idx="12">
                  <c:v>Malawi</c:v>
                </c:pt>
                <c:pt idx="13">
                  <c:v>Lesotho</c:v>
                </c:pt>
                <c:pt idx="14">
                  <c:v>Togo</c:v>
                </c:pt>
                <c:pt idx="15">
                  <c:v>Chad</c:v>
                </c:pt>
                <c:pt idx="16">
                  <c:v>Cabo Verde</c:v>
                </c:pt>
                <c:pt idx="17">
                  <c:v>Angola</c:v>
                </c:pt>
                <c:pt idx="18">
                  <c:v>Tanzania</c:v>
                </c:pt>
                <c:pt idx="19">
                  <c:v>Cameroon</c:v>
                </c:pt>
                <c:pt idx="20">
                  <c:v>Comoros</c:v>
                </c:pt>
                <c:pt idx="21">
                  <c:v>Botswana</c:v>
                </c:pt>
                <c:pt idx="22">
                  <c:v>Ethiopia</c:v>
                </c:pt>
                <c:pt idx="23">
                  <c:v>Mozambique</c:v>
                </c:pt>
                <c:pt idx="24">
                  <c:v>Sudan</c:v>
                </c:pt>
                <c:pt idx="25">
                  <c:v>Nigeria</c:v>
                </c:pt>
                <c:pt idx="26">
                  <c:v>Sierra Leone</c:v>
                </c:pt>
                <c:pt idx="27">
                  <c:v>Congo</c:v>
                </c:pt>
                <c:pt idx="28">
                  <c:v>Liberia</c:v>
                </c:pt>
                <c:pt idx="29">
                  <c:v>Benin</c:v>
                </c:pt>
                <c:pt idx="30">
                  <c:v>Guinea-Bissau</c:v>
                </c:pt>
                <c:pt idx="31">
                  <c:v>Mauritania</c:v>
                </c:pt>
                <c:pt idx="32">
                  <c:v>Madagascar</c:v>
                </c:pt>
                <c:pt idx="33">
                  <c:v>Central African Republic</c:v>
                </c:pt>
                <c:pt idx="34">
                  <c:v>Ghana</c:v>
                </c:pt>
                <c:pt idx="35">
                  <c:v>Somalia</c:v>
                </c:pt>
                <c:pt idx="36">
                  <c:v>Namibia</c:v>
                </c:pt>
                <c:pt idx="37">
                  <c:v>Côte d'Ivoire</c:v>
                </c:pt>
                <c:pt idx="38">
                  <c:v>Guinea</c:v>
                </c:pt>
                <c:pt idx="39">
                  <c:v>South Sudan</c:v>
                </c:pt>
                <c:pt idx="40">
                  <c:v>Gabon</c:v>
                </c:pt>
                <c:pt idx="41">
                  <c:v>Niger</c:v>
                </c:pt>
                <c:pt idx="42">
                  <c:v>South Africa</c:v>
                </c:pt>
                <c:pt idx="43">
                  <c:v>Mauritius</c:v>
                </c:pt>
              </c:strCache>
            </c:strRef>
          </c:cat>
          <c:val>
            <c:numRef>
              <c:f>Sheet2!$I$2:$I$45</c:f>
              <c:numCache>
                <c:formatCode>0.0%</c:formatCode>
                <c:ptCount val="44"/>
                <c:pt idx="0">
                  <c:v>0.35066779229909023</c:v>
                </c:pt>
                <c:pt idx="1">
                  <c:v>0.37705449103146399</c:v>
                </c:pt>
                <c:pt idx="2">
                  <c:v>0.34353415173631102</c:v>
                </c:pt>
                <c:pt idx="3">
                  <c:v>0.35193015318855653</c:v>
                </c:pt>
                <c:pt idx="4">
                  <c:v>0.4106839711246994</c:v>
                </c:pt>
                <c:pt idx="5">
                  <c:v>0.39173606951948681</c:v>
                </c:pt>
                <c:pt idx="6">
                  <c:v>0.36484738364078856</c:v>
                </c:pt>
                <c:pt idx="7">
                  <c:v>0.39097081618127832</c:v>
                </c:pt>
                <c:pt idx="8">
                  <c:v>0.384739766547817</c:v>
                </c:pt>
                <c:pt idx="9">
                  <c:v>0.3832459803807724</c:v>
                </c:pt>
                <c:pt idx="10">
                  <c:v>0.37998640481468515</c:v>
                </c:pt>
                <c:pt idx="11">
                  <c:v>0.36832327596094772</c:v>
                </c:pt>
                <c:pt idx="12">
                  <c:v>0.40097270748292246</c:v>
                </c:pt>
                <c:pt idx="13">
                  <c:v>0.38168116550613279</c:v>
                </c:pt>
                <c:pt idx="14">
                  <c:v>0.35469389004819979</c:v>
                </c:pt>
                <c:pt idx="15">
                  <c:v>0.40620576574819783</c:v>
                </c:pt>
                <c:pt idx="16">
                  <c:v>0.32694470491664401</c:v>
                </c:pt>
                <c:pt idx="17">
                  <c:v>0.38926480690880849</c:v>
                </c:pt>
                <c:pt idx="18">
                  <c:v>0.37180129032641551</c:v>
                </c:pt>
                <c:pt idx="19">
                  <c:v>0.37357618303788132</c:v>
                </c:pt>
                <c:pt idx="20">
                  <c:v>0.34750501225217201</c:v>
                </c:pt>
                <c:pt idx="21">
                  <c:v>0.30232779984174335</c:v>
                </c:pt>
                <c:pt idx="22">
                  <c:v>0.39193286222670332</c:v>
                </c:pt>
                <c:pt idx="23">
                  <c:v>0.38948518430476375</c:v>
                </c:pt>
                <c:pt idx="24">
                  <c:v>0.35468311181793399</c:v>
                </c:pt>
                <c:pt idx="25">
                  <c:v>0.35720846166462411</c:v>
                </c:pt>
                <c:pt idx="26">
                  <c:v>0.36432762106237693</c:v>
                </c:pt>
                <c:pt idx="27">
                  <c:v>0.34538488104204423</c:v>
                </c:pt>
                <c:pt idx="28">
                  <c:v>0.35239104234210233</c:v>
                </c:pt>
                <c:pt idx="29">
                  <c:v>0.36364410347522869</c:v>
                </c:pt>
                <c:pt idx="30">
                  <c:v>0.3537809556522033</c:v>
                </c:pt>
                <c:pt idx="31">
                  <c:v>0.34378366815282868</c:v>
                </c:pt>
                <c:pt idx="32">
                  <c:v>0.37046087665543537</c:v>
                </c:pt>
                <c:pt idx="33">
                  <c:v>0.35975659667129073</c:v>
                </c:pt>
                <c:pt idx="34">
                  <c:v>0.33669231362185964</c:v>
                </c:pt>
                <c:pt idx="35">
                  <c:v>0.39457286712752382</c:v>
                </c:pt>
                <c:pt idx="36">
                  <c:v>0.35234233897163614</c:v>
                </c:pt>
                <c:pt idx="37">
                  <c:v>0.37214780908090711</c:v>
                </c:pt>
                <c:pt idx="38">
                  <c:v>0.36499145510464015</c:v>
                </c:pt>
                <c:pt idx="39">
                  <c:v>0.37403873029499424</c:v>
                </c:pt>
                <c:pt idx="40">
                  <c:v>0.33968850240149939</c:v>
                </c:pt>
                <c:pt idx="41">
                  <c:v>0.38022345580667122</c:v>
                </c:pt>
                <c:pt idx="42">
                  <c:v>0.2943453621781989</c:v>
                </c:pt>
                <c:pt idx="43">
                  <c:v>0.22382659518776465</c:v>
                </c:pt>
              </c:numCache>
            </c:numRef>
          </c:val>
          <c:extLst xmlns:c16r2="http://schemas.microsoft.com/office/drawing/2015/06/chart">
            <c:ext xmlns:c16="http://schemas.microsoft.com/office/drawing/2014/chart" uri="{C3380CC4-5D6E-409C-BE32-E72D297353CC}">
              <c16:uniqueId val="{00000001-80E8-4493-BB60-A1E5B80997F0}"/>
            </c:ext>
          </c:extLst>
        </c:ser>
        <c:dLbls>
          <c:showLegendKey val="0"/>
          <c:showVal val="0"/>
          <c:showCatName val="0"/>
          <c:showSerName val="0"/>
          <c:showPercent val="0"/>
          <c:showBubbleSize val="0"/>
        </c:dLbls>
        <c:gapWidth val="247"/>
        <c:overlap val="-27"/>
        <c:axId val="173844352"/>
        <c:axId val="173845888"/>
      </c:barChart>
      <c:lineChart>
        <c:grouping val="standard"/>
        <c:varyColors val="0"/>
        <c:ser>
          <c:idx val="2"/>
          <c:order val="2"/>
          <c:spPr>
            <a:ln w="22225" cap="rnd">
              <a:solidFill>
                <a:schemeClr val="tx2"/>
              </a:solidFill>
              <a:prstDash val="dash"/>
              <a:round/>
            </a:ln>
            <a:effectLst/>
          </c:spPr>
          <c:marker>
            <c:symbol val="none"/>
          </c:marker>
          <c:val>
            <c:numRef>
              <c:f>Sheet2!$J$2:$J$45</c:f>
              <c:numCache>
                <c:formatCode>General</c:formatCode>
                <c:ptCount val="44"/>
                <c:pt idx="0">
                  <c:v>0.25588619966362508</c:v>
                </c:pt>
                <c:pt idx="1">
                  <c:v>0.25588619966362508</c:v>
                </c:pt>
                <c:pt idx="2">
                  <c:v>0.25588619966362508</c:v>
                </c:pt>
                <c:pt idx="3">
                  <c:v>0.25588619966362508</c:v>
                </c:pt>
                <c:pt idx="4">
                  <c:v>0.25588619966362508</c:v>
                </c:pt>
                <c:pt idx="5">
                  <c:v>0.25588619966362508</c:v>
                </c:pt>
                <c:pt idx="6">
                  <c:v>0.25588619966362508</c:v>
                </c:pt>
                <c:pt idx="7">
                  <c:v>0.25588619966362508</c:v>
                </c:pt>
                <c:pt idx="8">
                  <c:v>0.25588619966362508</c:v>
                </c:pt>
                <c:pt idx="9">
                  <c:v>0.25588619966362508</c:v>
                </c:pt>
                <c:pt idx="10">
                  <c:v>0.25588619966362508</c:v>
                </c:pt>
                <c:pt idx="11">
                  <c:v>0.25588619966362508</c:v>
                </c:pt>
                <c:pt idx="12">
                  <c:v>0.25588619966362508</c:v>
                </c:pt>
                <c:pt idx="13">
                  <c:v>0.25588619966362508</c:v>
                </c:pt>
                <c:pt idx="14">
                  <c:v>0.25588619966362508</c:v>
                </c:pt>
                <c:pt idx="15">
                  <c:v>0.25588619966362508</c:v>
                </c:pt>
                <c:pt idx="16">
                  <c:v>0.25588619966362508</c:v>
                </c:pt>
                <c:pt idx="17">
                  <c:v>0.25588619966362508</c:v>
                </c:pt>
                <c:pt idx="18">
                  <c:v>0.25588619966362508</c:v>
                </c:pt>
                <c:pt idx="19">
                  <c:v>0.25588619966362508</c:v>
                </c:pt>
                <c:pt idx="20">
                  <c:v>0.25588619966362508</c:v>
                </c:pt>
                <c:pt idx="21">
                  <c:v>0.25588619966362508</c:v>
                </c:pt>
                <c:pt idx="22">
                  <c:v>0.25588619966362508</c:v>
                </c:pt>
                <c:pt idx="23">
                  <c:v>0.25588619966362508</c:v>
                </c:pt>
                <c:pt idx="24">
                  <c:v>0.25588619966362508</c:v>
                </c:pt>
                <c:pt idx="25">
                  <c:v>0.25588619966362508</c:v>
                </c:pt>
                <c:pt idx="26">
                  <c:v>0.25588619966362508</c:v>
                </c:pt>
                <c:pt idx="27">
                  <c:v>0.25588619966362508</c:v>
                </c:pt>
                <c:pt idx="28">
                  <c:v>0.25588619966362508</c:v>
                </c:pt>
                <c:pt idx="29">
                  <c:v>0.25588619966362508</c:v>
                </c:pt>
                <c:pt idx="30">
                  <c:v>0.25588619966362508</c:v>
                </c:pt>
                <c:pt idx="31">
                  <c:v>0.25588619966362508</c:v>
                </c:pt>
                <c:pt idx="32">
                  <c:v>0.25588619966362508</c:v>
                </c:pt>
                <c:pt idx="33">
                  <c:v>0.25588619966362508</c:v>
                </c:pt>
                <c:pt idx="34">
                  <c:v>0.25588619966362508</c:v>
                </c:pt>
                <c:pt idx="35">
                  <c:v>0.25588619966362508</c:v>
                </c:pt>
                <c:pt idx="36">
                  <c:v>0.25588619966362508</c:v>
                </c:pt>
                <c:pt idx="37">
                  <c:v>0.25588619966362508</c:v>
                </c:pt>
                <c:pt idx="38">
                  <c:v>0.25588619966362508</c:v>
                </c:pt>
                <c:pt idx="39">
                  <c:v>0.25588619966362508</c:v>
                </c:pt>
                <c:pt idx="40">
                  <c:v>0.25588619966362508</c:v>
                </c:pt>
                <c:pt idx="41">
                  <c:v>0.25588619966362508</c:v>
                </c:pt>
                <c:pt idx="42">
                  <c:v>0.25588619966362508</c:v>
                </c:pt>
                <c:pt idx="43">
                  <c:v>0.25588619966362508</c:v>
                </c:pt>
              </c:numCache>
            </c:numRef>
          </c:val>
          <c:smooth val="0"/>
          <c:extLst xmlns:c16r2="http://schemas.microsoft.com/office/drawing/2015/06/chart">
            <c:ext xmlns:c16="http://schemas.microsoft.com/office/drawing/2014/chart" uri="{C3380CC4-5D6E-409C-BE32-E72D297353CC}">
              <c16:uniqueId val="{00000002-80E8-4493-BB60-A1E5B80997F0}"/>
            </c:ext>
          </c:extLst>
        </c:ser>
        <c:dLbls>
          <c:showLegendKey val="0"/>
          <c:showVal val="0"/>
          <c:showCatName val="0"/>
          <c:showSerName val="0"/>
          <c:showPercent val="0"/>
          <c:showBubbleSize val="0"/>
        </c:dLbls>
        <c:marker val="1"/>
        <c:smooth val="0"/>
        <c:axId val="173844352"/>
        <c:axId val="173845888"/>
      </c:lineChart>
      <c:catAx>
        <c:axId val="17384435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173845888"/>
        <c:crosses val="autoZero"/>
        <c:auto val="1"/>
        <c:lblAlgn val="ctr"/>
        <c:lblOffset val="100"/>
        <c:tickLblSkip val="1"/>
        <c:noMultiLvlLbl val="0"/>
      </c:catAx>
      <c:valAx>
        <c:axId val="173845888"/>
        <c:scaling>
          <c:orientation val="minMax"/>
          <c:min val="0.15000000000000002"/>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173844352"/>
        <c:crosses val="autoZero"/>
        <c:crossBetween val="between"/>
      </c:valAx>
      <c:spPr>
        <a:pattFill prst="ltDnDiag">
          <a:fgClr>
            <a:schemeClr val="dk1">
              <a:lumMod val="15000"/>
              <a:lumOff val="85000"/>
            </a:schemeClr>
          </a:fgClr>
          <a:bgClr>
            <a:schemeClr val="lt1"/>
          </a:bgClr>
        </a:patt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solidFill>
      <a:schemeClr val="accent5">
        <a:lumMod val="20000"/>
        <a:lumOff val="80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Projected Change in Secondary Educational Attainment in Pop15+, 2000-2015</a:t>
            </a:r>
          </a:p>
        </c:rich>
      </c:tx>
      <c:layout/>
      <c:overlay val="0"/>
      <c:spPr>
        <a:noFill/>
        <a:ln>
          <a:noFill/>
        </a:ln>
        <a:effectLst/>
      </c:spPr>
    </c:title>
    <c:autoTitleDeleted val="0"/>
    <c:plotArea>
      <c:layout/>
      <c:barChart>
        <c:barDir val="col"/>
        <c:grouping val="clustered"/>
        <c:varyColors val="0"/>
        <c:ser>
          <c:idx val="0"/>
          <c:order val="0"/>
          <c:tx>
            <c:strRef>
              <c:f>Sheet1!$U$2</c:f>
              <c:strCache>
                <c:ptCount val="1"/>
                <c:pt idx="0">
                  <c:v>Difference</c:v>
                </c:pt>
              </c:strCache>
            </c:strRef>
          </c:tx>
          <c:spPr>
            <a:solidFill>
              <a:schemeClr val="accent1"/>
            </a:solidFill>
            <a:ln>
              <a:noFill/>
            </a:ln>
            <a:effectLst/>
          </c:spPr>
          <c:invertIfNegative val="0"/>
          <c:cat>
            <c:strRef>
              <c:f>Sheet1!$N$3:$N$41</c:f>
              <c:strCache>
                <c:ptCount val="39"/>
                <c:pt idx="0">
                  <c:v>Liberia</c:v>
                </c:pt>
                <c:pt idx="1">
                  <c:v>Madagascar</c:v>
                </c:pt>
                <c:pt idx="2">
                  <c:v>Niger</c:v>
                </c:pt>
                <c:pt idx="3">
                  <c:v>Mali</c:v>
                </c:pt>
                <c:pt idx="4">
                  <c:v>Chad</c:v>
                </c:pt>
                <c:pt idx="5">
                  <c:v>Tanzania</c:v>
                </c:pt>
                <c:pt idx="6">
                  <c:v>Burkina Faso</c:v>
                </c:pt>
                <c:pt idx="7">
                  <c:v>Uganda</c:v>
                </c:pt>
                <c:pt idx="8">
                  <c:v>Burundi</c:v>
                </c:pt>
                <c:pt idx="9">
                  <c:v>Senegal</c:v>
                </c:pt>
                <c:pt idx="10">
                  <c:v>Cent Afr Rep</c:v>
                </c:pt>
                <c:pt idx="11">
                  <c:v>Ethiopia</c:v>
                </c:pt>
                <c:pt idx="12">
                  <c:v>Somalia</c:v>
                </c:pt>
                <c:pt idx="13">
                  <c:v>Guinea</c:v>
                </c:pt>
                <c:pt idx="14">
                  <c:v>Sudan</c:v>
                </c:pt>
                <c:pt idx="15">
                  <c:v>Rwanda</c:v>
                </c:pt>
                <c:pt idx="16">
                  <c:v>Sao Tome</c:v>
                </c:pt>
                <c:pt idx="17">
                  <c:v>Sierra Leone</c:v>
                </c:pt>
                <c:pt idx="18">
                  <c:v>Capo Verde</c:v>
                </c:pt>
                <c:pt idx="19">
                  <c:v>Congo</c:v>
                </c:pt>
                <c:pt idx="20">
                  <c:v>Benin</c:v>
                </c:pt>
                <c:pt idx="21">
                  <c:v>Mozambique</c:v>
                </c:pt>
                <c:pt idx="22">
                  <c:v>Mauritius</c:v>
                </c:pt>
                <c:pt idx="23">
                  <c:v>Cote d'Ivoire</c:v>
                </c:pt>
                <c:pt idx="24">
                  <c:v>Comoros</c:v>
                </c:pt>
                <c:pt idx="25">
                  <c:v>Ghana</c:v>
                </c:pt>
                <c:pt idx="26">
                  <c:v>Lesotho</c:v>
                </c:pt>
                <c:pt idx="27">
                  <c:v>Cameroon</c:v>
                </c:pt>
                <c:pt idx="28">
                  <c:v>South Africa</c:v>
                </c:pt>
                <c:pt idx="29">
                  <c:v>Zambia</c:v>
                </c:pt>
                <c:pt idx="30">
                  <c:v>Guinea-Bissau</c:v>
                </c:pt>
                <c:pt idx="31">
                  <c:v>Malawi</c:v>
                </c:pt>
                <c:pt idx="32">
                  <c:v>Gabon</c:v>
                </c:pt>
                <c:pt idx="33">
                  <c:v>Gambia</c:v>
                </c:pt>
                <c:pt idx="34">
                  <c:v>Namibia</c:v>
                </c:pt>
                <c:pt idx="35">
                  <c:v>Nigeria</c:v>
                </c:pt>
                <c:pt idx="36">
                  <c:v>Swaziland</c:v>
                </c:pt>
                <c:pt idx="37">
                  <c:v>Kenya</c:v>
                </c:pt>
                <c:pt idx="38">
                  <c:v>Zimbabwe</c:v>
                </c:pt>
              </c:strCache>
            </c:strRef>
          </c:cat>
          <c:val>
            <c:numRef>
              <c:f>Sheet1!$U$3:$U$41</c:f>
              <c:numCache>
                <c:formatCode>General</c:formatCode>
                <c:ptCount val="39"/>
                <c:pt idx="0">
                  <c:v>-0.08</c:v>
                </c:pt>
                <c:pt idx="1">
                  <c:v>9.9999999999999811E-3</c:v>
                </c:pt>
                <c:pt idx="2">
                  <c:v>3.0000000000000006E-2</c:v>
                </c:pt>
                <c:pt idx="3">
                  <c:v>3.9999999999999987E-2</c:v>
                </c:pt>
                <c:pt idx="4">
                  <c:v>3.9999999999999994E-2</c:v>
                </c:pt>
                <c:pt idx="5">
                  <c:v>4.9999999999999996E-2</c:v>
                </c:pt>
                <c:pt idx="6">
                  <c:v>4.9999999999999996E-2</c:v>
                </c:pt>
                <c:pt idx="7">
                  <c:v>5.9999999999999984E-2</c:v>
                </c:pt>
                <c:pt idx="8">
                  <c:v>6.0000000000000005E-2</c:v>
                </c:pt>
                <c:pt idx="9">
                  <c:v>6.0000000000000012E-2</c:v>
                </c:pt>
                <c:pt idx="10">
                  <c:v>6.0000000000000026E-2</c:v>
                </c:pt>
                <c:pt idx="11">
                  <c:v>6.9999999999999993E-2</c:v>
                </c:pt>
                <c:pt idx="12">
                  <c:v>7.0000000000000007E-2</c:v>
                </c:pt>
                <c:pt idx="13">
                  <c:v>7.9999999999999988E-2</c:v>
                </c:pt>
                <c:pt idx="14">
                  <c:v>7.9999999999999988E-2</c:v>
                </c:pt>
                <c:pt idx="15">
                  <c:v>0.08</c:v>
                </c:pt>
                <c:pt idx="16">
                  <c:v>8.0000000000000016E-2</c:v>
                </c:pt>
                <c:pt idx="17">
                  <c:v>8.0000000000000016E-2</c:v>
                </c:pt>
                <c:pt idx="18">
                  <c:v>8.9999999999999969E-2</c:v>
                </c:pt>
                <c:pt idx="19">
                  <c:v>8.9999999999999969E-2</c:v>
                </c:pt>
                <c:pt idx="20">
                  <c:v>0.09</c:v>
                </c:pt>
                <c:pt idx="21">
                  <c:v>9.0000000000000011E-2</c:v>
                </c:pt>
                <c:pt idx="22">
                  <c:v>9.0000000000000052E-2</c:v>
                </c:pt>
                <c:pt idx="23">
                  <c:v>0.1</c:v>
                </c:pt>
                <c:pt idx="24">
                  <c:v>0.10000000000000003</c:v>
                </c:pt>
                <c:pt idx="25">
                  <c:v>0.11000000000000004</c:v>
                </c:pt>
                <c:pt idx="26">
                  <c:v>0.12</c:v>
                </c:pt>
                <c:pt idx="27">
                  <c:v>0.12000000000000002</c:v>
                </c:pt>
                <c:pt idx="28">
                  <c:v>0.12999999999999989</c:v>
                </c:pt>
                <c:pt idx="29">
                  <c:v>0.12999999999999995</c:v>
                </c:pt>
                <c:pt idx="30">
                  <c:v>0.13</c:v>
                </c:pt>
                <c:pt idx="31">
                  <c:v>0.14000000000000001</c:v>
                </c:pt>
                <c:pt idx="32">
                  <c:v>0.15999999999999995</c:v>
                </c:pt>
                <c:pt idx="33">
                  <c:v>0.15999999999999998</c:v>
                </c:pt>
                <c:pt idx="34">
                  <c:v>0.16000000000000009</c:v>
                </c:pt>
                <c:pt idx="35">
                  <c:v>0.16999999999999993</c:v>
                </c:pt>
                <c:pt idx="36">
                  <c:v>0.18999999999999995</c:v>
                </c:pt>
                <c:pt idx="37">
                  <c:v>0.21000000000000008</c:v>
                </c:pt>
                <c:pt idx="38">
                  <c:v>0.21999999999999997</c:v>
                </c:pt>
              </c:numCache>
            </c:numRef>
          </c:val>
          <c:extLst xmlns:c16r2="http://schemas.microsoft.com/office/drawing/2015/06/chart">
            <c:ext xmlns:c16="http://schemas.microsoft.com/office/drawing/2014/chart" uri="{C3380CC4-5D6E-409C-BE32-E72D297353CC}">
              <c16:uniqueId val="{00000000-C9CC-49E4-822E-72A812A27922}"/>
            </c:ext>
          </c:extLst>
        </c:ser>
        <c:dLbls>
          <c:showLegendKey val="0"/>
          <c:showVal val="0"/>
          <c:showCatName val="0"/>
          <c:showSerName val="0"/>
          <c:showPercent val="0"/>
          <c:showBubbleSize val="0"/>
        </c:dLbls>
        <c:gapWidth val="267"/>
        <c:overlap val="-43"/>
        <c:axId val="175381504"/>
        <c:axId val="175420160"/>
      </c:barChart>
      <c:catAx>
        <c:axId val="17538150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175420160"/>
        <c:crosses val="autoZero"/>
        <c:auto val="1"/>
        <c:lblAlgn val="ctr"/>
        <c:lblOffset val="100"/>
        <c:tickLblSkip val="1"/>
        <c:noMultiLvlLbl val="0"/>
      </c:catAx>
      <c:valAx>
        <c:axId val="175420160"/>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dk1">
                        <a:lumMod val="65000"/>
                        <a:lumOff val="35000"/>
                      </a:schemeClr>
                    </a:solidFill>
                    <a:latin typeface="+mn-lt"/>
                    <a:ea typeface="+mn-ea"/>
                    <a:cs typeface="+mn-cs"/>
                  </a:defRPr>
                </a:pPr>
                <a:r>
                  <a:rPr lang="en-GB" sz="1600"/>
                  <a:t>Change 2000-2015</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17538150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accent5">
        <a:lumMod val="20000"/>
        <a:lumOff val="80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GB"/>
              <a:t>Employment in agriculture (in % of LF)</a:t>
            </a:r>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cat>
            <c:strRef>
              <c:f>[API_SL.AGR.EMPL.ZS_DS2_en_excel_v2.xls]Data!$BK$21:$BK$51</c:f>
              <c:strCache>
                <c:ptCount val="31"/>
                <c:pt idx="0">
                  <c:v>Madagascar</c:v>
                </c:pt>
                <c:pt idx="1">
                  <c:v>Rwanda</c:v>
                </c:pt>
                <c:pt idx="2">
                  <c:v>Burkina Faso</c:v>
                </c:pt>
                <c:pt idx="3">
                  <c:v>Guinea</c:v>
                </c:pt>
                <c:pt idx="4">
                  <c:v>Guinea</c:v>
                </c:pt>
                <c:pt idx="5">
                  <c:v>Uganda</c:v>
                </c:pt>
                <c:pt idx="6">
                  <c:v>Tanzania</c:v>
                </c:pt>
                <c:pt idx="7">
                  <c:v>Sierra Leone</c:v>
                </c:pt>
                <c:pt idx="8">
                  <c:v>Zimbabwe</c:v>
                </c:pt>
                <c:pt idx="9">
                  <c:v>Zambia</c:v>
                </c:pt>
                <c:pt idx="10">
                  <c:v>Malawi</c:v>
                </c:pt>
                <c:pt idx="11">
                  <c:v>Kenya</c:v>
                </c:pt>
                <c:pt idx="12">
                  <c:v>Niger</c:v>
                </c:pt>
                <c:pt idx="13">
                  <c:v>Togo</c:v>
                </c:pt>
                <c:pt idx="14">
                  <c:v>Mali</c:v>
                </c:pt>
                <c:pt idx="15">
                  <c:v>Ghana</c:v>
                </c:pt>
                <c:pt idx="16">
                  <c:v>Liberia</c:v>
                </c:pt>
                <c:pt idx="17">
                  <c:v>Nigeria</c:v>
                </c:pt>
                <c:pt idx="18">
                  <c:v>Benin</c:v>
                </c:pt>
                <c:pt idx="19">
                  <c:v>Sudan</c:v>
                </c:pt>
                <c:pt idx="20">
                  <c:v>Senegal</c:v>
                </c:pt>
                <c:pt idx="21">
                  <c:v>Congo, Rep.</c:v>
                </c:pt>
                <c:pt idx="22">
                  <c:v>Gambia, The</c:v>
                </c:pt>
                <c:pt idx="23">
                  <c:v>Ethiopia</c:v>
                </c:pt>
                <c:pt idx="24">
                  <c:v>Botswana</c:v>
                </c:pt>
                <c:pt idx="25">
                  <c:v>Namibia</c:v>
                </c:pt>
                <c:pt idx="26">
                  <c:v>Sao Tome and Principe</c:v>
                </c:pt>
                <c:pt idx="27">
                  <c:v>Gabon</c:v>
                </c:pt>
                <c:pt idx="28">
                  <c:v>Lesotho</c:v>
                </c:pt>
                <c:pt idx="29">
                  <c:v>Mauritius</c:v>
                </c:pt>
                <c:pt idx="30">
                  <c:v>South Africa</c:v>
                </c:pt>
              </c:strCache>
            </c:strRef>
          </c:cat>
          <c:val>
            <c:numRef>
              <c:f>[API_SL.AGR.EMPL.ZS_DS2_en_excel_v2.xls]Data!$BL$21:$BL$51</c:f>
              <c:numCache>
                <c:formatCode>General</c:formatCode>
                <c:ptCount val="31"/>
                <c:pt idx="0">
                  <c:v>78.650001525878906</c:v>
                </c:pt>
                <c:pt idx="1">
                  <c:v>77.050003051757798</c:v>
                </c:pt>
                <c:pt idx="2">
                  <c:v>76.866668701171875</c:v>
                </c:pt>
                <c:pt idx="3">
                  <c:v>74.550003051757798</c:v>
                </c:pt>
                <c:pt idx="4">
                  <c:v>74.523531608484618</c:v>
                </c:pt>
                <c:pt idx="5">
                  <c:v>72.433334350585938</c:v>
                </c:pt>
                <c:pt idx="6">
                  <c:v>70.166666666666671</c:v>
                </c:pt>
                <c:pt idx="7">
                  <c:v>68.5</c:v>
                </c:pt>
                <c:pt idx="8">
                  <c:v>65.300003051757798</c:v>
                </c:pt>
                <c:pt idx="9">
                  <c:v>65.233333587646499</c:v>
                </c:pt>
                <c:pt idx="10">
                  <c:v>64.099998474121094</c:v>
                </c:pt>
                <c:pt idx="11">
                  <c:v>61.099998474121101</c:v>
                </c:pt>
                <c:pt idx="12">
                  <c:v>56.900001525878899</c:v>
                </c:pt>
                <c:pt idx="13">
                  <c:v>54.099998474121101</c:v>
                </c:pt>
                <c:pt idx="14">
                  <c:v>53.75</c:v>
                </c:pt>
                <c:pt idx="15">
                  <c:v>47.80000050862634</c:v>
                </c:pt>
                <c:pt idx="16">
                  <c:v>47.049999237060547</c:v>
                </c:pt>
                <c:pt idx="17">
                  <c:v>46.599998474121101</c:v>
                </c:pt>
                <c:pt idx="18">
                  <c:v>45.099998474121101</c:v>
                </c:pt>
                <c:pt idx="19">
                  <c:v>44.599998474121101</c:v>
                </c:pt>
                <c:pt idx="20">
                  <c:v>39.899999618530302</c:v>
                </c:pt>
                <c:pt idx="21">
                  <c:v>35.400001525878899</c:v>
                </c:pt>
                <c:pt idx="22">
                  <c:v>31.5</c:v>
                </c:pt>
                <c:pt idx="23">
                  <c:v>31.033333381017048</c:v>
                </c:pt>
                <c:pt idx="24">
                  <c:v>28.149999618530298</c:v>
                </c:pt>
                <c:pt idx="25">
                  <c:v>27.666666348775234</c:v>
                </c:pt>
                <c:pt idx="26">
                  <c:v>26.100000381469702</c:v>
                </c:pt>
                <c:pt idx="27">
                  <c:v>24.200000762939499</c:v>
                </c:pt>
                <c:pt idx="28">
                  <c:v>12.1000003814697</c:v>
                </c:pt>
                <c:pt idx="29">
                  <c:v>8.7250000834465027</c:v>
                </c:pt>
                <c:pt idx="30">
                  <c:v>5.609090935100209</c:v>
                </c:pt>
              </c:numCache>
            </c:numRef>
          </c:val>
          <c:extLst xmlns:c16r2="http://schemas.microsoft.com/office/drawing/2015/06/chart">
            <c:ext xmlns:c16="http://schemas.microsoft.com/office/drawing/2014/chart" uri="{C3380CC4-5D6E-409C-BE32-E72D297353CC}">
              <c16:uniqueId val="{00000000-5D9F-4A88-99FA-7F7DBADD0BE5}"/>
            </c:ext>
          </c:extLst>
        </c:ser>
        <c:dLbls>
          <c:showLegendKey val="0"/>
          <c:showVal val="0"/>
          <c:showCatName val="0"/>
          <c:showSerName val="0"/>
          <c:showPercent val="0"/>
          <c:showBubbleSize val="0"/>
        </c:dLbls>
        <c:gapWidth val="267"/>
        <c:overlap val="-43"/>
        <c:axId val="176771072"/>
        <c:axId val="176772608"/>
      </c:barChart>
      <c:catAx>
        <c:axId val="17677107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600" b="0" i="0" u="none" strike="noStrike" kern="1200" cap="none" spc="0" normalizeH="0" baseline="0">
                <a:solidFill>
                  <a:schemeClr val="dk1">
                    <a:lumMod val="65000"/>
                    <a:lumOff val="35000"/>
                  </a:schemeClr>
                </a:solidFill>
                <a:latin typeface="+mn-lt"/>
                <a:ea typeface="+mn-ea"/>
                <a:cs typeface="+mn-cs"/>
              </a:defRPr>
            </a:pPr>
            <a:endParaRPr lang="en-US"/>
          </a:p>
        </c:txPr>
        <c:crossAx val="176772608"/>
        <c:crosses val="autoZero"/>
        <c:auto val="1"/>
        <c:lblAlgn val="ctr"/>
        <c:lblOffset val="100"/>
        <c:noMultiLvlLbl val="0"/>
      </c:catAx>
      <c:valAx>
        <c:axId val="176772608"/>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dk1">
                        <a:lumMod val="65000"/>
                        <a:lumOff val="35000"/>
                      </a:schemeClr>
                    </a:solidFill>
                    <a:latin typeface="+mn-lt"/>
                    <a:ea typeface="+mn-ea"/>
                    <a:cs typeface="+mn-cs"/>
                  </a:defRPr>
                </a:pPr>
                <a:r>
                  <a:rPr lang="en-GB" sz="1600" dirty="0"/>
                  <a:t>Percent</a:t>
                </a:r>
                <a:r>
                  <a:rPr lang="en-GB" sz="1400" dirty="0"/>
                  <a:t>, 2000-2014</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dk1">
                    <a:lumMod val="65000"/>
                    <a:lumOff val="35000"/>
                  </a:schemeClr>
                </a:solidFill>
                <a:latin typeface="+mn-lt"/>
                <a:ea typeface="+mn-ea"/>
                <a:cs typeface="+mn-cs"/>
              </a:defRPr>
            </a:pPr>
            <a:endParaRPr lang="en-US"/>
          </a:p>
        </c:txPr>
        <c:crossAx val="176771072"/>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accent5">
        <a:lumMod val="20000"/>
        <a:lumOff val="80000"/>
      </a:schemeClr>
    </a:solidFill>
    <a:ln w="9525" cap="flat" cmpd="sng" algn="ctr">
      <a:solidFill>
        <a:schemeClr val="dk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dirty="0">
                <a:solidFill>
                  <a:schemeClr val="bg1"/>
                </a:solidFill>
              </a:rPr>
              <a:t>Male</a:t>
            </a:r>
          </a:p>
        </c:rich>
      </c:tx>
      <c:layout>
        <c:manualLayout>
          <c:xMode val="edge"/>
          <c:yMode val="edge"/>
          <c:x val="0.42917992684598671"/>
          <c:y val="6.0238713016614633E-2"/>
        </c:manualLayout>
      </c:layout>
      <c:overlay val="1"/>
      <c:spPr>
        <a:noFill/>
        <a:ln>
          <a:noFill/>
        </a:ln>
        <a:effectLst/>
      </c:spPr>
    </c:title>
    <c:autoTitleDeleted val="0"/>
    <c:plotArea>
      <c:layout/>
      <c:areaChart>
        <c:grouping val="percentStacked"/>
        <c:varyColors val="0"/>
        <c:ser>
          <c:idx val="0"/>
          <c:order val="0"/>
          <c:tx>
            <c:v>Education</c:v>
          </c:tx>
          <c:spPr>
            <a:solidFill>
              <a:schemeClr val="accent1"/>
            </a:solidFill>
            <a:ln>
              <a:noFill/>
            </a:ln>
            <a:effectLst/>
          </c:spPr>
          <c:cat>
            <c:strRef>
              <c:f>Sheet1!$A$3:$A$5</c:f>
              <c:strCache>
                <c:ptCount val="3"/>
                <c:pt idx="0">
                  <c:v>15 to 19</c:v>
                </c:pt>
                <c:pt idx="1">
                  <c:v>20 to 24</c:v>
                </c:pt>
                <c:pt idx="2">
                  <c:v>25 to 29</c:v>
                </c:pt>
              </c:strCache>
            </c:strRef>
          </c:cat>
          <c:val>
            <c:numRef>
              <c:f>Sheet1!$B$3:$B$5</c:f>
              <c:numCache>
                <c:formatCode>General</c:formatCode>
                <c:ptCount val="3"/>
                <c:pt idx="0">
                  <c:v>0.65500000000000003</c:v>
                </c:pt>
                <c:pt idx="1">
                  <c:v>0.23430000000000001</c:v>
                </c:pt>
                <c:pt idx="2">
                  <c:v>0.15</c:v>
                </c:pt>
              </c:numCache>
            </c:numRef>
          </c:val>
          <c:extLst xmlns:c16r2="http://schemas.microsoft.com/office/drawing/2015/06/chart">
            <c:ext xmlns:c16="http://schemas.microsoft.com/office/drawing/2014/chart" uri="{C3380CC4-5D6E-409C-BE32-E72D297353CC}">
              <c16:uniqueId val="{00000000-FA9C-4906-812E-4540DAFE0D09}"/>
            </c:ext>
          </c:extLst>
        </c:ser>
        <c:ser>
          <c:idx val="1"/>
          <c:order val="1"/>
          <c:tx>
            <c:v>Gainful Employment</c:v>
          </c:tx>
          <c:spPr>
            <a:solidFill>
              <a:schemeClr val="accent3"/>
            </a:solidFill>
            <a:ln>
              <a:noFill/>
            </a:ln>
            <a:effectLst/>
          </c:spPr>
          <c:cat>
            <c:strRef>
              <c:f>Sheet1!$A$3:$A$5</c:f>
              <c:strCache>
                <c:ptCount val="3"/>
                <c:pt idx="0">
                  <c:v>15 to 19</c:v>
                </c:pt>
                <c:pt idx="1">
                  <c:v>20 to 24</c:v>
                </c:pt>
                <c:pt idx="2">
                  <c:v>25 to 29</c:v>
                </c:pt>
              </c:strCache>
            </c:strRef>
          </c:cat>
          <c:val>
            <c:numRef>
              <c:f>Sheet1!$C$3:$C$5</c:f>
              <c:numCache>
                <c:formatCode>General</c:formatCode>
                <c:ptCount val="3"/>
                <c:pt idx="0">
                  <c:v>8.9200000000000002E-2</c:v>
                </c:pt>
                <c:pt idx="1">
                  <c:v>0.25230000000000002</c:v>
                </c:pt>
                <c:pt idx="2">
                  <c:v>0.35060000000000002</c:v>
                </c:pt>
              </c:numCache>
            </c:numRef>
          </c:val>
          <c:extLst xmlns:c16r2="http://schemas.microsoft.com/office/drawing/2015/06/chart">
            <c:ext xmlns:c16="http://schemas.microsoft.com/office/drawing/2014/chart" uri="{C3380CC4-5D6E-409C-BE32-E72D297353CC}">
              <c16:uniqueId val="{00000001-FA9C-4906-812E-4540DAFE0D09}"/>
            </c:ext>
          </c:extLst>
        </c:ser>
        <c:ser>
          <c:idx val="2"/>
          <c:order val="2"/>
          <c:tx>
            <c:v>Vulnerable Employment</c:v>
          </c:tx>
          <c:spPr>
            <a:solidFill>
              <a:schemeClr val="accent5"/>
            </a:solidFill>
            <a:ln>
              <a:noFill/>
            </a:ln>
            <a:effectLst/>
          </c:spPr>
          <c:cat>
            <c:strRef>
              <c:f>Sheet1!$A$3:$A$5</c:f>
              <c:strCache>
                <c:ptCount val="3"/>
                <c:pt idx="0">
                  <c:v>15 to 19</c:v>
                </c:pt>
                <c:pt idx="1">
                  <c:v>20 to 24</c:v>
                </c:pt>
                <c:pt idx="2">
                  <c:v>25 to 29</c:v>
                </c:pt>
              </c:strCache>
            </c:strRef>
          </c:cat>
          <c:val>
            <c:numRef>
              <c:f>Sheet1!$D$3:$D$5</c:f>
              <c:numCache>
                <c:formatCode>General</c:formatCode>
                <c:ptCount val="3"/>
                <c:pt idx="0">
                  <c:v>9.4600000000000004E-2</c:v>
                </c:pt>
                <c:pt idx="1">
                  <c:v>0.23719999999999999</c:v>
                </c:pt>
                <c:pt idx="2">
                  <c:v>0.27900000000000003</c:v>
                </c:pt>
              </c:numCache>
            </c:numRef>
          </c:val>
          <c:extLst xmlns:c16r2="http://schemas.microsoft.com/office/drawing/2015/06/chart">
            <c:ext xmlns:c16="http://schemas.microsoft.com/office/drawing/2014/chart" uri="{C3380CC4-5D6E-409C-BE32-E72D297353CC}">
              <c16:uniqueId val="{00000002-FA9C-4906-812E-4540DAFE0D09}"/>
            </c:ext>
          </c:extLst>
        </c:ser>
        <c:ser>
          <c:idx val="3"/>
          <c:order val="3"/>
          <c:tx>
            <c:v>NEET</c:v>
          </c:tx>
          <c:spPr>
            <a:solidFill>
              <a:srgbClr val="00545C"/>
            </a:solidFill>
            <a:ln>
              <a:noFill/>
            </a:ln>
            <a:effectLst/>
          </c:spPr>
          <c:val>
            <c:numRef>
              <c:f>Sheet1!$E$3:$E$5</c:f>
              <c:numCache>
                <c:formatCode>General</c:formatCode>
                <c:ptCount val="3"/>
                <c:pt idx="0">
                  <c:v>0.16109999999999999</c:v>
                </c:pt>
                <c:pt idx="1">
                  <c:v>0.27610000000000001</c:v>
                </c:pt>
                <c:pt idx="2">
                  <c:v>0.2203</c:v>
                </c:pt>
              </c:numCache>
            </c:numRef>
          </c:val>
          <c:extLst xmlns:c16r2="http://schemas.microsoft.com/office/drawing/2015/06/chart">
            <c:ext xmlns:c16="http://schemas.microsoft.com/office/drawing/2014/chart" uri="{C3380CC4-5D6E-409C-BE32-E72D297353CC}">
              <c16:uniqueId val="{00000003-FA9C-4906-812E-4540DAFE0D09}"/>
            </c:ext>
          </c:extLst>
        </c:ser>
        <c:dLbls>
          <c:showLegendKey val="0"/>
          <c:showVal val="0"/>
          <c:showCatName val="0"/>
          <c:showSerName val="0"/>
          <c:showPercent val="0"/>
          <c:showBubbleSize val="0"/>
        </c:dLbls>
        <c:axId val="175455616"/>
        <c:axId val="175469696"/>
      </c:areaChart>
      <c:catAx>
        <c:axId val="1754556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469696"/>
        <c:crosses val="autoZero"/>
        <c:auto val="1"/>
        <c:lblAlgn val="ctr"/>
        <c:lblOffset val="100"/>
        <c:noMultiLvlLbl val="0"/>
      </c:catAx>
      <c:valAx>
        <c:axId val="1754696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455616"/>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dirty="0">
                <a:solidFill>
                  <a:schemeClr val="bg1"/>
                </a:solidFill>
              </a:rPr>
              <a:t>Female </a:t>
            </a:r>
          </a:p>
        </c:rich>
      </c:tx>
      <c:layout>
        <c:manualLayout>
          <c:xMode val="edge"/>
          <c:yMode val="edge"/>
          <c:x val="0.38364331949279795"/>
          <c:y val="7.4073979720730154E-2"/>
        </c:manualLayout>
      </c:layout>
      <c:overlay val="1"/>
      <c:spPr>
        <a:noFill/>
        <a:ln>
          <a:noFill/>
        </a:ln>
        <a:effectLst/>
      </c:spPr>
    </c:title>
    <c:autoTitleDeleted val="0"/>
    <c:plotArea>
      <c:layout/>
      <c:areaChart>
        <c:grouping val="percentStacked"/>
        <c:varyColors val="0"/>
        <c:ser>
          <c:idx val="0"/>
          <c:order val="0"/>
          <c:tx>
            <c:v>Education</c:v>
          </c:tx>
          <c:spPr>
            <a:solidFill>
              <a:schemeClr val="accent1"/>
            </a:solidFill>
            <a:ln>
              <a:noFill/>
            </a:ln>
            <a:effectLst/>
          </c:spPr>
          <c:cat>
            <c:strRef>
              <c:f>Sheet1!$A$7:$A$9</c:f>
              <c:strCache>
                <c:ptCount val="3"/>
                <c:pt idx="0">
                  <c:v>15 to 19</c:v>
                </c:pt>
                <c:pt idx="1">
                  <c:v>20 to 24</c:v>
                </c:pt>
                <c:pt idx="2">
                  <c:v>25 to 29</c:v>
                </c:pt>
              </c:strCache>
            </c:strRef>
          </c:cat>
          <c:val>
            <c:numRef>
              <c:f>Sheet1!$B$7:$B$9</c:f>
              <c:numCache>
                <c:formatCode>General</c:formatCode>
                <c:ptCount val="3"/>
                <c:pt idx="0">
                  <c:v>0.61699999999999999</c:v>
                </c:pt>
                <c:pt idx="1">
                  <c:v>0.1772</c:v>
                </c:pt>
                <c:pt idx="2">
                  <c:v>7.9200000000000007E-2</c:v>
                </c:pt>
              </c:numCache>
            </c:numRef>
          </c:val>
          <c:extLst xmlns:c16r2="http://schemas.microsoft.com/office/drawing/2015/06/chart">
            <c:ext xmlns:c16="http://schemas.microsoft.com/office/drawing/2014/chart" uri="{C3380CC4-5D6E-409C-BE32-E72D297353CC}">
              <c16:uniqueId val="{00000000-85AF-4D04-B5A6-B31B555D695A}"/>
            </c:ext>
          </c:extLst>
        </c:ser>
        <c:ser>
          <c:idx val="1"/>
          <c:order val="1"/>
          <c:tx>
            <c:v>Gainful</c:v>
          </c:tx>
          <c:spPr>
            <a:solidFill>
              <a:schemeClr val="accent3"/>
            </a:solidFill>
            <a:ln>
              <a:noFill/>
            </a:ln>
            <a:effectLst/>
          </c:spPr>
          <c:cat>
            <c:strRef>
              <c:f>Sheet1!$A$7:$A$9</c:f>
              <c:strCache>
                <c:ptCount val="3"/>
                <c:pt idx="0">
                  <c:v>15 to 19</c:v>
                </c:pt>
                <c:pt idx="1">
                  <c:v>20 to 24</c:v>
                </c:pt>
                <c:pt idx="2">
                  <c:v>25 to 29</c:v>
                </c:pt>
              </c:strCache>
            </c:strRef>
          </c:cat>
          <c:val>
            <c:numRef>
              <c:f>Sheet1!$C$7:$C$9</c:f>
              <c:numCache>
                <c:formatCode>General</c:formatCode>
                <c:ptCount val="3"/>
                <c:pt idx="0">
                  <c:v>5.7599999999999998E-2</c:v>
                </c:pt>
                <c:pt idx="1">
                  <c:v>0.17699999999999999</c:v>
                </c:pt>
                <c:pt idx="2">
                  <c:v>0.2283</c:v>
                </c:pt>
              </c:numCache>
            </c:numRef>
          </c:val>
          <c:extLst xmlns:c16r2="http://schemas.microsoft.com/office/drawing/2015/06/chart">
            <c:ext xmlns:c16="http://schemas.microsoft.com/office/drawing/2014/chart" uri="{C3380CC4-5D6E-409C-BE32-E72D297353CC}">
              <c16:uniqueId val="{00000001-85AF-4D04-B5A6-B31B555D695A}"/>
            </c:ext>
          </c:extLst>
        </c:ser>
        <c:ser>
          <c:idx val="2"/>
          <c:order val="2"/>
          <c:tx>
            <c:v>Vulnerable</c:v>
          </c:tx>
          <c:spPr>
            <a:solidFill>
              <a:schemeClr val="accent5"/>
            </a:solidFill>
            <a:ln>
              <a:noFill/>
            </a:ln>
            <a:effectLst/>
          </c:spPr>
          <c:cat>
            <c:strRef>
              <c:f>Sheet1!$A$7:$A$9</c:f>
              <c:strCache>
                <c:ptCount val="3"/>
                <c:pt idx="0">
                  <c:v>15 to 19</c:v>
                </c:pt>
                <c:pt idx="1">
                  <c:v>20 to 24</c:v>
                </c:pt>
                <c:pt idx="2">
                  <c:v>25 to 29</c:v>
                </c:pt>
              </c:strCache>
            </c:strRef>
          </c:cat>
          <c:val>
            <c:numRef>
              <c:f>Sheet1!$D$7:$D$9</c:f>
              <c:numCache>
                <c:formatCode>General</c:formatCode>
                <c:ptCount val="3"/>
                <c:pt idx="0">
                  <c:v>0.108</c:v>
                </c:pt>
                <c:pt idx="1">
                  <c:v>0.24929999999999999</c:v>
                </c:pt>
                <c:pt idx="2">
                  <c:v>0.2908</c:v>
                </c:pt>
              </c:numCache>
            </c:numRef>
          </c:val>
          <c:extLst xmlns:c16r2="http://schemas.microsoft.com/office/drawing/2015/06/chart">
            <c:ext xmlns:c16="http://schemas.microsoft.com/office/drawing/2014/chart" uri="{C3380CC4-5D6E-409C-BE32-E72D297353CC}">
              <c16:uniqueId val="{00000002-85AF-4D04-B5A6-B31B555D695A}"/>
            </c:ext>
          </c:extLst>
        </c:ser>
        <c:ser>
          <c:idx val="3"/>
          <c:order val="3"/>
          <c:tx>
            <c:v>NEET</c:v>
          </c:tx>
          <c:spPr>
            <a:solidFill>
              <a:schemeClr val="accent1">
                <a:lumMod val="60000"/>
              </a:schemeClr>
            </a:solidFill>
            <a:ln>
              <a:noFill/>
            </a:ln>
            <a:effectLst/>
          </c:spPr>
          <c:val>
            <c:numRef>
              <c:f>Sheet1!$E$7:$E$9</c:f>
              <c:numCache>
                <c:formatCode>General</c:formatCode>
                <c:ptCount val="3"/>
                <c:pt idx="0">
                  <c:v>0.21740000000000001</c:v>
                </c:pt>
                <c:pt idx="1">
                  <c:v>0.39650000000000002</c:v>
                </c:pt>
                <c:pt idx="2">
                  <c:v>0.4017</c:v>
                </c:pt>
              </c:numCache>
            </c:numRef>
          </c:val>
          <c:extLst xmlns:c16r2="http://schemas.microsoft.com/office/drawing/2015/06/chart">
            <c:ext xmlns:c16="http://schemas.microsoft.com/office/drawing/2014/chart" uri="{C3380CC4-5D6E-409C-BE32-E72D297353CC}">
              <c16:uniqueId val="{00000003-85AF-4D04-B5A6-B31B555D695A}"/>
            </c:ext>
          </c:extLst>
        </c:ser>
        <c:dLbls>
          <c:showLegendKey val="0"/>
          <c:showVal val="0"/>
          <c:showCatName val="0"/>
          <c:showSerName val="0"/>
          <c:showPercent val="0"/>
          <c:showBubbleSize val="0"/>
        </c:dLbls>
        <c:axId val="175519232"/>
        <c:axId val="175520768"/>
      </c:areaChart>
      <c:catAx>
        <c:axId val="175519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520768"/>
        <c:crosses val="autoZero"/>
        <c:auto val="1"/>
        <c:lblAlgn val="ctr"/>
        <c:lblOffset val="100"/>
        <c:noMultiLvlLbl val="0"/>
      </c:catAx>
      <c:valAx>
        <c:axId val="175520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519232"/>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dirty="0">
                <a:solidFill>
                  <a:schemeClr val="bg1"/>
                </a:solidFill>
              </a:rPr>
              <a:t>Male </a:t>
            </a:r>
          </a:p>
        </c:rich>
      </c:tx>
      <c:layout>
        <c:manualLayout>
          <c:xMode val="edge"/>
          <c:yMode val="edge"/>
          <c:x val="0.42702103649368228"/>
          <c:y val="7.1023300228047315E-2"/>
        </c:manualLayout>
      </c:layout>
      <c:overlay val="1"/>
      <c:spPr>
        <a:noFill/>
        <a:ln>
          <a:noFill/>
        </a:ln>
        <a:effectLst/>
      </c:spPr>
    </c:title>
    <c:autoTitleDeleted val="0"/>
    <c:plotArea>
      <c:layout/>
      <c:areaChart>
        <c:grouping val="percentStacked"/>
        <c:varyColors val="0"/>
        <c:ser>
          <c:idx val="0"/>
          <c:order val="0"/>
          <c:tx>
            <c:v>Education</c:v>
          </c:tx>
          <c:spPr>
            <a:solidFill>
              <a:schemeClr val="accent1"/>
            </a:solidFill>
            <a:ln>
              <a:noFill/>
            </a:ln>
            <a:effectLst/>
          </c:spPr>
          <c:cat>
            <c:strRef>
              <c:f>Sheet1!$A$15:$A$17</c:f>
              <c:strCache>
                <c:ptCount val="3"/>
                <c:pt idx="0">
                  <c:v>15 to 19</c:v>
                </c:pt>
                <c:pt idx="1">
                  <c:v>20 to 24</c:v>
                </c:pt>
                <c:pt idx="2">
                  <c:v>25 to 29</c:v>
                </c:pt>
              </c:strCache>
            </c:strRef>
          </c:cat>
          <c:val>
            <c:numRef>
              <c:f>Sheet1!$B$15:$B$17</c:f>
              <c:numCache>
                <c:formatCode>General</c:formatCode>
                <c:ptCount val="3"/>
                <c:pt idx="0">
                  <c:v>0.71009999999999995</c:v>
                </c:pt>
                <c:pt idx="1">
                  <c:v>0.3024</c:v>
                </c:pt>
                <c:pt idx="2">
                  <c:v>4.7E-2</c:v>
                </c:pt>
              </c:numCache>
            </c:numRef>
          </c:val>
          <c:extLst xmlns:c16r2="http://schemas.microsoft.com/office/drawing/2015/06/chart">
            <c:ext xmlns:c16="http://schemas.microsoft.com/office/drawing/2014/chart" uri="{C3380CC4-5D6E-409C-BE32-E72D297353CC}">
              <c16:uniqueId val="{00000000-ED2A-4392-8A1E-BC2070BC4E57}"/>
            </c:ext>
          </c:extLst>
        </c:ser>
        <c:ser>
          <c:idx val="1"/>
          <c:order val="1"/>
          <c:tx>
            <c:v>Gainful</c:v>
          </c:tx>
          <c:spPr>
            <a:solidFill>
              <a:schemeClr val="accent3"/>
            </a:solidFill>
            <a:ln>
              <a:noFill/>
            </a:ln>
            <a:effectLst/>
          </c:spPr>
          <c:cat>
            <c:strRef>
              <c:f>Sheet1!$A$15:$A$17</c:f>
              <c:strCache>
                <c:ptCount val="3"/>
                <c:pt idx="0">
                  <c:v>15 to 19</c:v>
                </c:pt>
                <c:pt idx="1">
                  <c:v>20 to 24</c:v>
                </c:pt>
                <c:pt idx="2">
                  <c:v>25 to 29</c:v>
                </c:pt>
              </c:strCache>
            </c:strRef>
          </c:cat>
          <c:val>
            <c:numRef>
              <c:f>Sheet1!$C$15:$C$17</c:f>
              <c:numCache>
                <c:formatCode>General</c:formatCode>
                <c:ptCount val="3"/>
                <c:pt idx="0">
                  <c:v>8.2100000000000006E-2</c:v>
                </c:pt>
                <c:pt idx="1">
                  <c:v>0.2661</c:v>
                </c:pt>
                <c:pt idx="2">
                  <c:v>0.38109999999999999</c:v>
                </c:pt>
              </c:numCache>
            </c:numRef>
          </c:val>
          <c:extLst xmlns:c16r2="http://schemas.microsoft.com/office/drawing/2015/06/chart">
            <c:ext xmlns:c16="http://schemas.microsoft.com/office/drawing/2014/chart" uri="{C3380CC4-5D6E-409C-BE32-E72D297353CC}">
              <c16:uniqueId val="{00000001-ED2A-4392-8A1E-BC2070BC4E57}"/>
            </c:ext>
          </c:extLst>
        </c:ser>
        <c:ser>
          <c:idx val="2"/>
          <c:order val="2"/>
          <c:tx>
            <c:v>Vulnerable</c:v>
          </c:tx>
          <c:spPr>
            <a:solidFill>
              <a:schemeClr val="accent5"/>
            </a:solidFill>
            <a:ln>
              <a:noFill/>
            </a:ln>
            <a:effectLst/>
          </c:spPr>
          <c:cat>
            <c:strRef>
              <c:f>Sheet1!$A$15:$A$17</c:f>
              <c:strCache>
                <c:ptCount val="3"/>
                <c:pt idx="0">
                  <c:v>15 to 19</c:v>
                </c:pt>
                <c:pt idx="1">
                  <c:v>20 to 24</c:v>
                </c:pt>
                <c:pt idx="2">
                  <c:v>25 to 29</c:v>
                </c:pt>
              </c:strCache>
            </c:strRef>
          </c:cat>
          <c:val>
            <c:numRef>
              <c:f>Sheet1!$D$15:$D$17</c:f>
              <c:numCache>
                <c:formatCode>General</c:formatCode>
                <c:ptCount val="3"/>
                <c:pt idx="0">
                  <c:v>0.15409999999999999</c:v>
                </c:pt>
                <c:pt idx="1">
                  <c:v>0.34129999999999999</c:v>
                </c:pt>
                <c:pt idx="2">
                  <c:v>0.49170000000000003</c:v>
                </c:pt>
              </c:numCache>
            </c:numRef>
          </c:val>
          <c:extLst xmlns:c16r2="http://schemas.microsoft.com/office/drawing/2015/06/chart">
            <c:ext xmlns:c16="http://schemas.microsoft.com/office/drawing/2014/chart" uri="{C3380CC4-5D6E-409C-BE32-E72D297353CC}">
              <c16:uniqueId val="{00000002-ED2A-4392-8A1E-BC2070BC4E57}"/>
            </c:ext>
          </c:extLst>
        </c:ser>
        <c:ser>
          <c:idx val="3"/>
          <c:order val="3"/>
          <c:tx>
            <c:v>NEET</c:v>
          </c:tx>
          <c:spPr>
            <a:solidFill>
              <a:schemeClr val="accent1">
                <a:lumMod val="60000"/>
              </a:schemeClr>
            </a:solidFill>
            <a:ln>
              <a:noFill/>
            </a:ln>
            <a:effectLst/>
          </c:spPr>
          <c:cat>
            <c:strRef>
              <c:f>Sheet1!$A$15:$A$17</c:f>
              <c:strCache>
                <c:ptCount val="3"/>
                <c:pt idx="0">
                  <c:v>15 to 19</c:v>
                </c:pt>
                <c:pt idx="1">
                  <c:v>20 to 24</c:v>
                </c:pt>
                <c:pt idx="2">
                  <c:v>25 to 29</c:v>
                </c:pt>
              </c:strCache>
            </c:strRef>
          </c:cat>
          <c:val>
            <c:numRef>
              <c:f>Sheet1!$E$15:$E$17</c:f>
              <c:numCache>
                <c:formatCode>General</c:formatCode>
                <c:ptCount val="3"/>
                <c:pt idx="0">
                  <c:v>5.3600000000000002E-2</c:v>
                </c:pt>
                <c:pt idx="1">
                  <c:v>9.01E-2</c:v>
                </c:pt>
                <c:pt idx="2">
                  <c:v>8.0199999999999994E-2</c:v>
                </c:pt>
              </c:numCache>
            </c:numRef>
          </c:val>
          <c:extLst xmlns:c16r2="http://schemas.microsoft.com/office/drawing/2015/06/chart">
            <c:ext xmlns:c16="http://schemas.microsoft.com/office/drawing/2014/chart" uri="{C3380CC4-5D6E-409C-BE32-E72D297353CC}">
              <c16:uniqueId val="{00000003-ED2A-4392-8A1E-BC2070BC4E57}"/>
            </c:ext>
          </c:extLst>
        </c:ser>
        <c:dLbls>
          <c:showLegendKey val="0"/>
          <c:showVal val="0"/>
          <c:showCatName val="0"/>
          <c:showSerName val="0"/>
          <c:showPercent val="0"/>
          <c:showBubbleSize val="0"/>
        </c:dLbls>
        <c:axId val="175561344"/>
        <c:axId val="175563136"/>
      </c:areaChart>
      <c:catAx>
        <c:axId val="1755613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563136"/>
        <c:crosses val="autoZero"/>
        <c:auto val="1"/>
        <c:lblAlgn val="ctr"/>
        <c:lblOffset val="100"/>
        <c:noMultiLvlLbl val="0"/>
      </c:catAx>
      <c:valAx>
        <c:axId val="1755631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561344"/>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dirty="0">
                <a:solidFill>
                  <a:schemeClr val="bg1"/>
                </a:solidFill>
              </a:rPr>
              <a:t>Female</a:t>
            </a:r>
            <a:r>
              <a:rPr lang="en-GB" baseline="0" dirty="0">
                <a:solidFill>
                  <a:schemeClr val="bg1"/>
                </a:solidFill>
              </a:rPr>
              <a:t> </a:t>
            </a:r>
            <a:endParaRPr lang="en-GB" dirty="0">
              <a:solidFill>
                <a:schemeClr val="bg1"/>
              </a:solidFill>
            </a:endParaRPr>
          </a:p>
        </c:rich>
      </c:tx>
      <c:layout>
        <c:manualLayout>
          <c:xMode val="edge"/>
          <c:yMode val="edge"/>
          <c:x val="0.38448822194325505"/>
          <c:y val="8.2570875755186471E-2"/>
        </c:manualLayout>
      </c:layout>
      <c:overlay val="1"/>
      <c:spPr>
        <a:noFill/>
        <a:ln>
          <a:noFill/>
        </a:ln>
        <a:effectLst/>
      </c:spPr>
    </c:title>
    <c:autoTitleDeleted val="0"/>
    <c:plotArea>
      <c:layout/>
      <c:areaChart>
        <c:grouping val="percentStacked"/>
        <c:varyColors val="0"/>
        <c:ser>
          <c:idx val="0"/>
          <c:order val="0"/>
          <c:tx>
            <c:v>Education</c:v>
          </c:tx>
          <c:spPr>
            <a:solidFill>
              <a:schemeClr val="accent1"/>
            </a:solidFill>
            <a:ln>
              <a:noFill/>
            </a:ln>
            <a:effectLst/>
          </c:spPr>
          <c:cat>
            <c:strRef>
              <c:f>Sheet1!$A$15:$A$17</c:f>
              <c:strCache>
                <c:ptCount val="3"/>
                <c:pt idx="0">
                  <c:v>15 to 19</c:v>
                </c:pt>
                <c:pt idx="1">
                  <c:v>20 to 24</c:v>
                </c:pt>
                <c:pt idx="2">
                  <c:v>25 to 29</c:v>
                </c:pt>
              </c:strCache>
            </c:strRef>
          </c:cat>
          <c:val>
            <c:numRef>
              <c:f>Sheet1!$B$20:$B$22</c:f>
              <c:numCache>
                <c:formatCode>General</c:formatCode>
                <c:ptCount val="3"/>
                <c:pt idx="0">
                  <c:v>0.61199999999999999</c:v>
                </c:pt>
                <c:pt idx="1">
                  <c:v>0.16289999999999999</c:v>
                </c:pt>
                <c:pt idx="2">
                  <c:v>3.2500000000000001E-2</c:v>
                </c:pt>
              </c:numCache>
            </c:numRef>
          </c:val>
          <c:extLst xmlns:c16r2="http://schemas.microsoft.com/office/drawing/2015/06/chart">
            <c:ext xmlns:c16="http://schemas.microsoft.com/office/drawing/2014/chart" uri="{C3380CC4-5D6E-409C-BE32-E72D297353CC}">
              <c16:uniqueId val="{00000000-6F85-4ED7-BB0A-2373FF503BFC}"/>
            </c:ext>
          </c:extLst>
        </c:ser>
        <c:ser>
          <c:idx val="1"/>
          <c:order val="1"/>
          <c:tx>
            <c:v>Gainful</c:v>
          </c:tx>
          <c:spPr>
            <a:solidFill>
              <a:schemeClr val="accent3"/>
            </a:solidFill>
            <a:ln>
              <a:noFill/>
            </a:ln>
            <a:effectLst/>
          </c:spPr>
          <c:cat>
            <c:strRef>
              <c:f>Sheet1!$A$15:$A$17</c:f>
              <c:strCache>
                <c:ptCount val="3"/>
                <c:pt idx="0">
                  <c:v>15 to 19</c:v>
                </c:pt>
                <c:pt idx="1">
                  <c:v>20 to 24</c:v>
                </c:pt>
                <c:pt idx="2">
                  <c:v>25 to 29</c:v>
                </c:pt>
              </c:strCache>
            </c:strRef>
          </c:cat>
          <c:val>
            <c:numRef>
              <c:f>Sheet1!$C$20:$C$22</c:f>
              <c:numCache>
                <c:formatCode>General</c:formatCode>
                <c:ptCount val="3"/>
                <c:pt idx="0">
                  <c:v>6.1800000000000001E-2</c:v>
                </c:pt>
                <c:pt idx="1">
                  <c:v>0.13159999999999999</c:v>
                </c:pt>
                <c:pt idx="2">
                  <c:v>0.16880000000000001</c:v>
                </c:pt>
              </c:numCache>
            </c:numRef>
          </c:val>
          <c:extLst xmlns:c16r2="http://schemas.microsoft.com/office/drawing/2015/06/chart">
            <c:ext xmlns:c16="http://schemas.microsoft.com/office/drawing/2014/chart" uri="{C3380CC4-5D6E-409C-BE32-E72D297353CC}">
              <c16:uniqueId val="{00000001-6F85-4ED7-BB0A-2373FF503BFC}"/>
            </c:ext>
          </c:extLst>
        </c:ser>
        <c:ser>
          <c:idx val="2"/>
          <c:order val="2"/>
          <c:tx>
            <c:v>Vulnerable</c:v>
          </c:tx>
          <c:spPr>
            <a:solidFill>
              <a:schemeClr val="accent5"/>
            </a:solidFill>
            <a:ln>
              <a:noFill/>
            </a:ln>
            <a:effectLst/>
          </c:spPr>
          <c:cat>
            <c:strRef>
              <c:f>Sheet1!$A$15:$A$17</c:f>
              <c:strCache>
                <c:ptCount val="3"/>
                <c:pt idx="0">
                  <c:v>15 to 19</c:v>
                </c:pt>
                <c:pt idx="1">
                  <c:v>20 to 24</c:v>
                </c:pt>
                <c:pt idx="2">
                  <c:v>25 to 29</c:v>
                </c:pt>
              </c:strCache>
            </c:strRef>
          </c:cat>
          <c:val>
            <c:numRef>
              <c:f>Sheet1!$D$20:$D$22</c:f>
              <c:numCache>
                <c:formatCode>General</c:formatCode>
                <c:ptCount val="3"/>
                <c:pt idx="0">
                  <c:v>0.20119999999999999</c:v>
                </c:pt>
                <c:pt idx="1">
                  <c:v>0.47510000000000002</c:v>
                </c:pt>
                <c:pt idx="2">
                  <c:v>0.59399999999999997</c:v>
                </c:pt>
              </c:numCache>
            </c:numRef>
          </c:val>
          <c:extLst xmlns:c16r2="http://schemas.microsoft.com/office/drawing/2015/06/chart">
            <c:ext xmlns:c16="http://schemas.microsoft.com/office/drawing/2014/chart" uri="{C3380CC4-5D6E-409C-BE32-E72D297353CC}">
              <c16:uniqueId val="{00000002-6F85-4ED7-BB0A-2373FF503BFC}"/>
            </c:ext>
          </c:extLst>
        </c:ser>
        <c:ser>
          <c:idx val="3"/>
          <c:order val="3"/>
          <c:tx>
            <c:v>NEET</c:v>
          </c:tx>
          <c:spPr>
            <a:solidFill>
              <a:srgbClr val="00545C"/>
            </a:solidFill>
            <a:ln>
              <a:noFill/>
            </a:ln>
            <a:effectLst/>
          </c:spPr>
          <c:cat>
            <c:strRef>
              <c:f>Sheet1!$A$15:$A$17</c:f>
              <c:strCache>
                <c:ptCount val="3"/>
                <c:pt idx="0">
                  <c:v>15 to 19</c:v>
                </c:pt>
                <c:pt idx="1">
                  <c:v>20 to 24</c:v>
                </c:pt>
                <c:pt idx="2">
                  <c:v>25 to 29</c:v>
                </c:pt>
              </c:strCache>
            </c:strRef>
          </c:cat>
          <c:val>
            <c:numRef>
              <c:f>Sheet1!$E$20:$E$22</c:f>
              <c:numCache>
                <c:formatCode>General</c:formatCode>
                <c:ptCount val="3"/>
                <c:pt idx="0">
                  <c:v>0.125</c:v>
                </c:pt>
                <c:pt idx="1">
                  <c:v>0.23039999999999999</c:v>
                </c:pt>
                <c:pt idx="2">
                  <c:v>0.20469999999999999</c:v>
                </c:pt>
              </c:numCache>
            </c:numRef>
          </c:val>
          <c:extLst xmlns:c16r2="http://schemas.microsoft.com/office/drawing/2015/06/chart">
            <c:ext xmlns:c16="http://schemas.microsoft.com/office/drawing/2014/chart" uri="{C3380CC4-5D6E-409C-BE32-E72D297353CC}">
              <c16:uniqueId val="{00000003-6F85-4ED7-BB0A-2373FF503BFC}"/>
            </c:ext>
          </c:extLst>
        </c:ser>
        <c:dLbls>
          <c:showLegendKey val="0"/>
          <c:showVal val="0"/>
          <c:showCatName val="0"/>
          <c:showSerName val="0"/>
          <c:showPercent val="0"/>
          <c:showBubbleSize val="0"/>
        </c:dLbls>
        <c:axId val="175656960"/>
        <c:axId val="175658496"/>
      </c:areaChart>
      <c:catAx>
        <c:axId val="1756569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658496"/>
        <c:crosses val="autoZero"/>
        <c:auto val="1"/>
        <c:lblAlgn val="ctr"/>
        <c:lblOffset val="100"/>
        <c:noMultiLvlLbl val="0"/>
      </c:catAx>
      <c:valAx>
        <c:axId val="1756584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5656960"/>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GB" dirty="0">
                <a:solidFill>
                  <a:schemeClr val="bg1"/>
                </a:solidFill>
              </a:rPr>
              <a:t>Male </a:t>
            </a:r>
          </a:p>
        </c:rich>
      </c:tx>
      <c:layout>
        <c:manualLayout>
          <c:xMode val="edge"/>
          <c:yMode val="edge"/>
          <c:x val="0.44753529542267928"/>
          <c:y val="6.0238713016614633E-2"/>
        </c:manualLayout>
      </c:layout>
      <c:overlay val="1"/>
      <c:spPr>
        <a:noFill/>
        <a:ln>
          <a:noFill/>
        </a:ln>
        <a:effectLst/>
      </c:spPr>
    </c:title>
    <c:autoTitleDeleted val="0"/>
    <c:plotArea>
      <c:layout/>
      <c:areaChart>
        <c:grouping val="percentStacked"/>
        <c:varyColors val="0"/>
        <c:ser>
          <c:idx val="0"/>
          <c:order val="0"/>
          <c:tx>
            <c:v>Education</c:v>
          </c:tx>
          <c:spPr>
            <a:solidFill>
              <a:schemeClr val="accent1"/>
            </a:solidFill>
            <a:ln w="25400">
              <a:noFill/>
            </a:ln>
            <a:effectLst/>
          </c:spPr>
          <c:cat>
            <c:strRef>
              <c:f>Sheet1!$A$15:$A$17</c:f>
              <c:strCache>
                <c:ptCount val="3"/>
                <c:pt idx="0">
                  <c:v>15 to 19</c:v>
                </c:pt>
                <c:pt idx="1">
                  <c:v>20 to 24</c:v>
                </c:pt>
                <c:pt idx="2">
                  <c:v>25 to 29</c:v>
                </c:pt>
              </c:strCache>
            </c:strRef>
          </c:cat>
          <c:val>
            <c:numRef>
              <c:f>Sheet1!$B$28:$B$30</c:f>
              <c:numCache>
                <c:formatCode>General</c:formatCode>
                <c:ptCount val="3"/>
                <c:pt idx="0">
                  <c:v>74.3</c:v>
                </c:pt>
                <c:pt idx="1">
                  <c:v>50.61</c:v>
                </c:pt>
                <c:pt idx="2">
                  <c:v>17.329999999999998</c:v>
                </c:pt>
              </c:numCache>
            </c:numRef>
          </c:val>
          <c:extLst xmlns:c16r2="http://schemas.microsoft.com/office/drawing/2015/06/chart">
            <c:ext xmlns:c16="http://schemas.microsoft.com/office/drawing/2014/chart" uri="{C3380CC4-5D6E-409C-BE32-E72D297353CC}">
              <c16:uniqueId val="{00000000-AD38-4A35-B478-283279E4E636}"/>
            </c:ext>
          </c:extLst>
        </c:ser>
        <c:ser>
          <c:idx val="1"/>
          <c:order val="1"/>
          <c:tx>
            <c:v>Gainful</c:v>
          </c:tx>
          <c:spPr>
            <a:solidFill>
              <a:schemeClr val="accent3"/>
            </a:solidFill>
            <a:ln w="25400">
              <a:noFill/>
            </a:ln>
            <a:effectLst/>
          </c:spPr>
          <c:cat>
            <c:strRef>
              <c:f>Sheet1!$A$15:$A$17</c:f>
              <c:strCache>
                <c:ptCount val="3"/>
                <c:pt idx="0">
                  <c:v>15 to 19</c:v>
                </c:pt>
                <c:pt idx="1">
                  <c:v>20 to 24</c:v>
                </c:pt>
                <c:pt idx="2">
                  <c:v>25 to 29</c:v>
                </c:pt>
              </c:strCache>
            </c:strRef>
          </c:cat>
          <c:val>
            <c:numRef>
              <c:f>Sheet1!$C$28:$C$30</c:f>
              <c:numCache>
                <c:formatCode>General</c:formatCode>
                <c:ptCount val="3"/>
                <c:pt idx="0">
                  <c:v>4.38</c:v>
                </c:pt>
                <c:pt idx="1">
                  <c:v>13.41</c:v>
                </c:pt>
                <c:pt idx="2">
                  <c:v>23.38</c:v>
                </c:pt>
              </c:numCache>
            </c:numRef>
          </c:val>
          <c:extLst xmlns:c16r2="http://schemas.microsoft.com/office/drawing/2015/06/chart">
            <c:ext xmlns:c16="http://schemas.microsoft.com/office/drawing/2014/chart" uri="{C3380CC4-5D6E-409C-BE32-E72D297353CC}">
              <c16:uniqueId val="{00000001-AD38-4A35-B478-283279E4E636}"/>
            </c:ext>
          </c:extLst>
        </c:ser>
        <c:ser>
          <c:idx val="2"/>
          <c:order val="2"/>
          <c:tx>
            <c:v>Vulnerable</c:v>
          </c:tx>
          <c:spPr>
            <a:solidFill>
              <a:schemeClr val="accent5"/>
            </a:solidFill>
            <a:ln w="25400">
              <a:noFill/>
            </a:ln>
            <a:effectLst/>
          </c:spPr>
          <c:cat>
            <c:strRef>
              <c:f>Sheet1!$A$15:$A$17</c:f>
              <c:strCache>
                <c:ptCount val="3"/>
                <c:pt idx="0">
                  <c:v>15 to 19</c:v>
                </c:pt>
                <c:pt idx="1">
                  <c:v>20 to 24</c:v>
                </c:pt>
                <c:pt idx="2">
                  <c:v>25 to 29</c:v>
                </c:pt>
              </c:strCache>
            </c:strRef>
          </c:cat>
          <c:val>
            <c:numRef>
              <c:f>Sheet1!$D$28:$D$30</c:f>
              <c:numCache>
                <c:formatCode>General</c:formatCode>
                <c:ptCount val="3"/>
                <c:pt idx="0">
                  <c:v>12.67</c:v>
                </c:pt>
                <c:pt idx="1">
                  <c:v>24.09</c:v>
                </c:pt>
                <c:pt idx="2">
                  <c:v>43.22</c:v>
                </c:pt>
              </c:numCache>
            </c:numRef>
          </c:val>
          <c:extLst xmlns:c16r2="http://schemas.microsoft.com/office/drawing/2015/06/chart">
            <c:ext xmlns:c16="http://schemas.microsoft.com/office/drawing/2014/chart" uri="{C3380CC4-5D6E-409C-BE32-E72D297353CC}">
              <c16:uniqueId val="{00000002-AD38-4A35-B478-283279E4E636}"/>
            </c:ext>
          </c:extLst>
        </c:ser>
        <c:ser>
          <c:idx val="3"/>
          <c:order val="3"/>
          <c:tx>
            <c:v>NEET</c:v>
          </c:tx>
          <c:spPr>
            <a:solidFill>
              <a:schemeClr val="accent1">
                <a:lumMod val="60000"/>
              </a:schemeClr>
            </a:solidFill>
            <a:ln w="25400">
              <a:noFill/>
            </a:ln>
            <a:effectLst/>
          </c:spPr>
          <c:cat>
            <c:strRef>
              <c:f>Sheet1!$A$15:$A$17</c:f>
              <c:strCache>
                <c:ptCount val="3"/>
                <c:pt idx="0">
                  <c:v>15 to 19</c:v>
                </c:pt>
                <c:pt idx="1">
                  <c:v>20 to 24</c:v>
                </c:pt>
                <c:pt idx="2">
                  <c:v>25 to 29</c:v>
                </c:pt>
              </c:strCache>
            </c:strRef>
          </c:cat>
          <c:val>
            <c:numRef>
              <c:f>Sheet1!$E$28:$E$30</c:f>
              <c:numCache>
                <c:formatCode>General</c:formatCode>
                <c:ptCount val="3"/>
                <c:pt idx="0">
                  <c:v>8.65</c:v>
                </c:pt>
                <c:pt idx="1">
                  <c:v>11.89</c:v>
                </c:pt>
                <c:pt idx="2">
                  <c:v>16.079999999999998</c:v>
                </c:pt>
              </c:numCache>
            </c:numRef>
          </c:val>
          <c:extLst xmlns:c16r2="http://schemas.microsoft.com/office/drawing/2015/06/chart">
            <c:ext xmlns:c16="http://schemas.microsoft.com/office/drawing/2014/chart" uri="{C3380CC4-5D6E-409C-BE32-E72D297353CC}">
              <c16:uniqueId val="{00000003-AD38-4A35-B478-283279E4E636}"/>
            </c:ext>
          </c:extLst>
        </c:ser>
        <c:dLbls>
          <c:showLegendKey val="0"/>
          <c:showVal val="0"/>
          <c:showCatName val="0"/>
          <c:showSerName val="0"/>
          <c:showPercent val="0"/>
          <c:showBubbleSize val="0"/>
        </c:dLbls>
        <c:axId val="177087616"/>
        <c:axId val="177089152"/>
      </c:areaChart>
      <c:catAx>
        <c:axId val="17708761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7089152"/>
        <c:crosses val="autoZero"/>
        <c:auto val="1"/>
        <c:lblAlgn val="ctr"/>
        <c:lblOffset val="100"/>
        <c:noMultiLvlLbl val="0"/>
      </c:catAx>
      <c:valAx>
        <c:axId val="177089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7087616"/>
        <c:crosses val="autoZero"/>
        <c:crossBetween val="midCat"/>
      </c:valAx>
      <c:spPr>
        <a:noFill/>
        <a:ln>
          <a:noFill/>
        </a:ln>
        <a:effectLst/>
      </c:spPr>
    </c:plotArea>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0.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303">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BA591BBB-1AE9-40B4-8976-5342604DDB94}" type="datetimeFigureOut">
              <a:rPr lang="en-GB" altLang="en-US"/>
              <a:pPr>
                <a:defRPr/>
              </a:pPr>
              <a:t>27/06/2016</a:t>
            </a:fld>
            <a:endParaRPr lang="en-GB" alt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FF17A57-3269-4503-BA41-7AE9747ECB4E}" type="slidenum">
              <a:rPr lang="en-GB" altLang="en-US"/>
              <a:pPr>
                <a:defRPr/>
              </a:pPr>
              <a:t>‹#›</a:t>
            </a:fld>
            <a:endParaRPr lang="en-GB" altLang="en-US"/>
          </a:p>
        </p:txBody>
      </p:sp>
    </p:spTree>
    <p:extLst>
      <p:ext uri="{BB962C8B-B14F-4D97-AF65-F5344CB8AC3E}">
        <p14:creationId xmlns:p14="http://schemas.microsoft.com/office/powerpoint/2010/main" val="1365769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pPr>
              <a:defRPr/>
            </a:pPr>
            <a:fld id="{F6C9C7CB-413F-4398-8645-0B3BA982FB6B}" type="datetimeFigureOut">
              <a:rPr lang="en-GB"/>
              <a:pPr>
                <a:defRPr/>
              </a:pPr>
              <a:t>27/06/2016</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pPr>
              <a:defRPr/>
            </a:pPr>
            <a:fld id="{83233735-44D8-4143-B786-2CCD851D0DE8}" type="slidenum">
              <a:rPr lang="en-GB"/>
              <a:pPr>
                <a:defRPr/>
              </a:pPr>
              <a:t>‹#›</a:t>
            </a:fld>
            <a:endParaRPr lang="en-GB"/>
          </a:p>
        </p:txBody>
      </p:sp>
    </p:spTree>
    <p:extLst>
      <p:ext uri="{BB962C8B-B14F-4D97-AF65-F5344CB8AC3E}">
        <p14:creationId xmlns:p14="http://schemas.microsoft.com/office/powerpoint/2010/main" val="1753566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t>-</a:t>
            </a:r>
            <a:r>
              <a:rPr lang="en-GB" baseline="0" dirty="0"/>
              <a:t> Improvement in economic development have often been slow. Still at current growth rates, some countries will manage to double GDP per capita within a generation (25 years)</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83233735-44D8-4143-B786-2CCD851D0DE8}" type="slidenum">
              <a:rPr lang="en-GB" smtClean="0"/>
              <a:pPr>
                <a:defRPr/>
              </a:pPr>
              <a:t>6</a:t>
            </a:fld>
            <a:endParaRPr lang="en-GB"/>
          </a:p>
        </p:txBody>
      </p:sp>
    </p:spTree>
    <p:extLst>
      <p:ext uri="{BB962C8B-B14F-4D97-AF65-F5344CB8AC3E}">
        <p14:creationId xmlns:p14="http://schemas.microsoft.com/office/powerpoint/2010/main" val="3749592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Very youthful population: both a source</a:t>
            </a:r>
            <a:r>
              <a:rPr lang="en-GB" baseline="0" dirty="0"/>
              <a:t> of hope and contention (demographic dividend but large investment into schooling required in combination with sufficient labour demand to leverage the potential)</a:t>
            </a:r>
            <a:endParaRPr lang="en-GB" dirty="0"/>
          </a:p>
          <a:p>
            <a:pPr marL="171450" indent="-171450">
              <a:buFontTx/>
              <a:buChar char="-"/>
            </a:pPr>
            <a:r>
              <a:rPr lang="en-GB" dirty="0"/>
              <a:t>Large</a:t>
            </a:r>
            <a:r>
              <a:rPr lang="en-GB" baseline="0" dirty="0"/>
              <a:t> youth bulges, which in some countries have started to decline. Sign that peaks have been reached and  demographic dividend kicks in</a:t>
            </a:r>
          </a:p>
          <a:p>
            <a:pPr marL="171450" indent="-171450">
              <a:buFontTx/>
              <a:buChar char="-"/>
            </a:pPr>
            <a:r>
              <a:rPr lang="en-GB" baseline="0" dirty="0"/>
              <a:t>However, fertility is still high and proportion of youth in international comparison is huge. In SE Asia where the demographic dividend is though to have significantly helped economic development, a quarter of the working age population was between 15-24, compared to roughly one third in SSA </a:t>
            </a:r>
          </a:p>
          <a:p>
            <a:pPr marL="171450" indent="-171450">
              <a:buFontTx/>
              <a:buChar char="-"/>
            </a:pPr>
            <a:r>
              <a:rPr lang="en-GB" baseline="0" dirty="0"/>
              <a:t>Few countries have managed with the levels of fertility that prevail in SSA to generate high GDP per capita growth rates (Fox et al 2016) </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83233735-44D8-4143-B786-2CCD851D0DE8}" type="slidenum">
              <a:rPr lang="en-GB" smtClean="0"/>
              <a:pPr>
                <a:defRPr/>
              </a:pPr>
              <a:t>7</a:t>
            </a:fld>
            <a:endParaRPr lang="en-GB"/>
          </a:p>
        </p:txBody>
      </p:sp>
    </p:spTree>
    <p:extLst>
      <p:ext uri="{BB962C8B-B14F-4D97-AF65-F5344CB8AC3E}">
        <p14:creationId xmlns:p14="http://schemas.microsoft.com/office/powerpoint/2010/main" val="3643925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But despite s</a:t>
            </a:r>
            <a:r>
              <a:rPr lang="en-GB" baseline="0" dirty="0"/>
              <a:t>trains on educational systems in SSA due to high fertility, populations have never been better educated. </a:t>
            </a:r>
          </a:p>
          <a:p>
            <a:pPr marL="171450" indent="-171450">
              <a:buFontTx/>
              <a:buChar char="-"/>
            </a:pPr>
            <a:r>
              <a:rPr lang="en-GB" baseline="0" dirty="0"/>
              <a:t>Displayed: change in fraction of population 15+ with at least some secondary educational attainment. </a:t>
            </a:r>
          </a:p>
          <a:p>
            <a:pPr marL="171450" indent="-171450">
              <a:buFontTx/>
              <a:buChar char="-"/>
            </a:pPr>
            <a:r>
              <a:rPr lang="en-GB" baseline="0" dirty="0"/>
              <a:t>Apart from drop in Liberia, secondary education has expanded from a small one percentage point in Madagascar to over 20 percentage points in Kenya and Zimbabwe </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83233735-44D8-4143-B786-2CCD851D0DE8}" type="slidenum">
              <a:rPr lang="en-GB" smtClean="0"/>
              <a:pPr>
                <a:defRPr/>
              </a:pPr>
              <a:t>8</a:t>
            </a:fld>
            <a:endParaRPr lang="en-GB"/>
          </a:p>
        </p:txBody>
      </p:sp>
    </p:spTree>
    <p:extLst>
      <p:ext uri="{BB962C8B-B14F-4D97-AF65-F5344CB8AC3E}">
        <p14:creationId xmlns:p14="http://schemas.microsoft.com/office/powerpoint/2010/main" val="130625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Employment in agriculture</a:t>
            </a:r>
            <a:r>
              <a:rPr lang="en-GB" baseline="0" dirty="0"/>
              <a:t> </a:t>
            </a:r>
            <a:r>
              <a:rPr lang="en-GB" dirty="0"/>
              <a:t> often implies:</a:t>
            </a:r>
          </a:p>
          <a:p>
            <a:pPr marL="628650" lvl="1" indent="-171450">
              <a:buFontTx/>
              <a:buChar char="-"/>
            </a:pPr>
            <a:r>
              <a:rPr lang="en-GB" baseline="0" dirty="0"/>
              <a:t>For individual:</a:t>
            </a:r>
            <a:r>
              <a:rPr lang="en-GB" dirty="0"/>
              <a:t> contributing</a:t>
            </a:r>
            <a:r>
              <a:rPr lang="en-GB" baseline="0" dirty="0"/>
              <a:t> family member (-&gt; vulnerable  work), underemployment (not </a:t>
            </a:r>
            <a:r>
              <a:rPr lang="en-GB" baseline="0" dirty="0" err="1"/>
              <a:t>ft</a:t>
            </a:r>
            <a:r>
              <a:rPr lang="en-GB" baseline="0" dirty="0"/>
              <a:t>), poor skills usage</a:t>
            </a:r>
          </a:p>
          <a:p>
            <a:pPr marL="628650" lvl="1" indent="-171450">
              <a:buFontTx/>
              <a:buChar char="-"/>
            </a:pPr>
            <a:r>
              <a:rPr lang="en-GB" baseline="0" dirty="0"/>
              <a:t>For society: structural change towards more productive and innovative manufacturing and service sector inhibited </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83233735-44D8-4143-B786-2CCD851D0DE8}" type="slidenum">
              <a:rPr lang="en-GB" smtClean="0"/>
              <a:pPr>
                <a:defRPr/>
              </a:pPr>
              <a:t>9</a:t>
            </a:fld>
            <a:endParaRPr lang="en-GB"/>
          </a:p>
        </p:txBody>
      </p:sp>
    </p:spTree>
    <p:extLst>
      <p:ext uri="{BB962C8B-B14F-4D97-AF65-F5344CB8AC3E}">
        <p14:creationId xmlns:p14="http://schemas.microsoft.com/office/powerpoint/2010/main" val="91024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46299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11713435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77941698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182742217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436225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0416CF5-1646-4891-A440-D4F4165D8BFC}"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2C8283F-B20D-418F-B34A-ECA18402F294}" type="slidenum">
              <a:rPr lang="en-US" altLang="en-US"/>
              <a:pPr>
                <a:defRPr/>
              </a:pPr>
              <a:t>‹#›</a:t>
            </a:fld>
            <a:endParaRPr lang="en-US" altLang="en-US"/>
          </a:p>
        </p:txBody>
      </p:sp>
    </p:spTree>
    <p:extLst>
      <p:ext uri="{BB962C8B-B14F-4D97-AF65-F5344CB8AC3E}">
        <p14:creationId xmlns:p14="http://schemas.microsoft.com/office/powerpoint/2010/main" val="198216271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11D7AEE-9126-4700-8B6B-CCC9230A2D07}"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8544CC-4274-4F9C-A230-5681B68266AD}" type="slidenum">
              <a:rPr lang="en-US" altLang="en-US"/>
              <a:pPr>
                <a:defRPr/>
              </a:pPr>
              <a:t>‹#›</a:t>
            </a:fld>
            <a:endParaRPr lang="en-US" altLang="en-US"/>
          </a:p>
        </p:txBody>
      </p:sp>
    </p:spTree>
    <p:extLst>
      <p:ext uri="{BB962C8B-B14F-4D97-AF65-F5344CB8AC3E}">
        <p14:creationId xmlns:p14="http://schemas.microsoft.com/office/powerpoint/2010/main" val="182487217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684FC19-8C0C-47BF-A783-27EA727E7ED4}"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9E79166-3DA2-42E6-8BD9-B5BD148D8F12}" type="slidenum">
              <a:rPr lang="en-US" altLang="en-US"/>
              <a:pPr>
                <a:defRPr/>
              </a:pPr>
              <a:t>‹#›</a:t>
            </a:fld>
            <a:endParaRPr lang="en-US" altLang="en-US"/>
          </a:p>
        </p:txBody>
      </p:sp>
    </p:spTree>
    <p:extLst>
      <p:ext uri="{BB962C8B-B14F-4D97-AF65-F5344CB8AC3E}">
        <p14:creationId xmlns:p14="http://schemas.microsoft.com/office/powerpoint/2010/main" val="273968729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B09C7C4-9EC8-422B-AABB-A5AB8296BD41}"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33882BD-F197-414E-9DF1-7E9C78013845}" type="slidenum">
              <a:rPr lang="en-US" altLang="en-US"/>
              <a:pPr>
                <a:defRPr/>
              </a:pPr>
              <a:t>‹#›</a:t>
            </a:fld>
            <a:endParaRPr lang="en-US" altLang="en-US"/>
          </a:p>
        </p:txBody>
      </p:sp>
    </p:spTree>
    <p:extLst>
      <p:ext uri="{BB962C8B-B14F-4D97-AF65-F5344CB8AC3E}">
        <p14:creationId xmlns:p14="http://schemas.microsoft.com/office/powerpoint/2010/main" val="31998436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24987619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406768315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08642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85064434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60431875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F6FA473-A65B-4688-9DC4-599FA509F187}"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945A8BF4-1151-4BD0-B7E9-18E8E5B17444}" type="slidenum">
              <a:rPr lang="en-US" altLang="en-US"/>
              <a:pPr>
                <a:defRPr/>
              </a:pPr>
              <a:t>‹#›</a:t>
            </a:fld>
            <a:endParaRPr lang="en-US" altLang="en-US"/>
          </a:p>
        </p:txBody>
      </p:sp>
    </p:spTree>
    <p:extLst>
      <p:ext uri="{BB962C8B-B14F-4D97-AF65-F5344CB8AC3E}">
        <p14:creationId xmlns:p14="http://schemas.microsoft.com/office/powerpoint/2010/main" val="196027515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57024642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146257179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376244"/>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EE486C3-F01C-4A86-AC02-216A389002F4}"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7CC6CF0-1B97-4CAA-8F61-BC2C19251CDE}" type="slidenum">
              <a:rPr lang="en-US" altLang="en-US"/>
              <a:pPr>
                <a:defRPr/>
              </a:pPr>
              <a:t>‹#›</a:t>
            </a:fld>
            <a:endParaRPr lang="en-US" altLang="en-US"/>
          </a:p>
        </p:txBody>
      </p:sp>
    </p:spTree>
    <p:extLst>
      <p:ext uri="{BB962C8B-B14F-4D97-AF65-F5344CB8AC3E}">
        <p14:creationId xmlns:p14="http://schemas.microsoft.com/office/powerpoint/2010/main" val="401685967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8083E28-74C4-4321-93D9-2B1B7C28F3F1}"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7F2F260-C3E6-40C2-9A8C-8EC25835CFE8}" type="slidenum">
              <a:rPr lang="en-US" altLang="en-US"/>
              <a:pPr>
                <a:defRPr/>
              </a:pPr>
              <a:t>‹#›</a:t>
            </a:fld>
            <a:endParaRPr lang="en-US" altLang="en-US"/>
          </a:p>
        </p:txBody>
      </p:sp>
    </p:spTree>
    <p:extLst>
      <p:ext uri="{BB962C8B-B14F-4D97-AF65-F5344CB8AC3E}">
        <p14:creationId xmlns:p14="http://schemas.microsoft.com/office/powerpoint/2010/main" val="352732329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D9BAB4D-AE62-42F2-A2C3-9C82904E4306}"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26907EF-A05A-4C26-B77A-9C2B8FF29CE4}" type="slidenum">
              <a:rPr lang="en-US" altLang="en-US"/>
              <a:pPr>
                <a:defRPr/>
              </a:pPr>
              <a:t>‹#›</a:t>
            </a:fld>
            <a:endParaRPr lang="en-US" altLang="en-US"/>
          </a:p>
        </p:txBody>
      </p:sp>
    </p:spTree>
    <p:extLst>
      <p:ext uri="{BB962C8B-B14F-4D97-AF65-F5344CB8AC3E}">
        <p14:creationId xmlns:p14="http://schemas.microsoft.com/office/powerpoint/2010/main" val="402349014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2DA3EE3-CBCE-4170-AC79-8B56532E01D7}"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4F9F997-5275-4644-8A94-CCA380831E48}" type="slidenum">
              <a:rPr lang="en-US" altLang="en-US"/>
              <a:pPr>
                <a:defRPr/>
              </a:pPr>
              <a:t>‹#›</a:t>
            </a:fld>
            <a:endParaRPr lang="en-US" altLang="en-US"/>
          </a:p>
        </p:txBody>
      </p:sp>
    </p:spTree>
    <p:extLst>
      <p:ext uri="{BB962C8B-B14F-4D97-AF65-F5344CB8AC3E}">
        <p14:creationId xmlns:p14="http://schemas.microsoft.com/office/powerpoint/2010/main" val="2188889863"/>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823115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1788482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03743944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819893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4137245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892423A-92E0-4232-B539-8DEFD2F7EF8B}"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97A5CE4E-E233-4EAF-A5D1-278B08D8CEDB}" type="slidenum">
              <a:rPr lang="en-US" altLang="en-US"/>
              <a:pPr>
                <a:defRPr/>
              </a:pPr>
              <a:t>‹#›</a:t>
            </a:fld>
            <a:endParaRPr lang="en-US" altLang="en-US"/>
          </a:p>
        </p:txBody>
      </p:sp>
    </p:spTree>
    <p:extLst>
      <p:ext uri="{BB962C8B-B14F-4D97-AF65-F5344CB8AC3E}">
        <p14:creationId xmlns:p14="http://schemas.microsoft.com/office/powerpoint/2010/main" val="1446161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8397400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1789631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02059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EC5AA32-94C3-4973-B8DD-FA94E2214FE8}"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C3634A5-24F5-4AE8-B10B-B446F22D9D91}" type="slidenum">
              <a:rPr lang="en-US" altLang="en-US"/>
              <a:pPr>
                <a:defRPr/>
              </a:pPr>
              <a:t>‹#›</a:t>
            </a:fld>
            <a:endParaRPr lang="en-US" altLang="en-US"/>
          </a:p>
        </p:txBody>
      </p:sp>
    </p:spTree>
    <p:extLst>
      <p:ext uri="{BB962C8B-B14F-4D97-AF65-F5344CB8AC3E}">
        <p14:creationId xmlns:p14="http://schemas.microsoft.com/office/powerpoint/2010/main" val="5887743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B057035-0104-4097-8374-823FB90B7008}"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56DE6B2-AF44-4161-BC03-EF72C8DD6BEB}" type="slidenum">
              <a:rPr lang="en-US" altLang="en-US"/>
              <a:pPr>
                <a:defRPr/>
              </a:pPr>
              <a:t>‹#›</a:t>
            </a:fld>
            <a:endParaRPr lang="en-US" altLang="en-US"/>
          </a:p>
        </p:txBody>
      </p:sp>
    </p:spTree>
    <p:extLst>
      <p:ext uri="{BB962C8B-B14F-4D97-AF65-F5344CB8AC3E}">
        <p14:creationId xmlns:p14="http://schemas.microsoft.com/office/powerpoint/2010/main" val="342771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EBCCE8-57D7-49E1-9AC3-0BDF63C6B91F}"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1B11A222-8790-4EAA-BE0A-2F55C03EF546}" type="slidenum">
              <a:rPr lang="en-US" altLang="en-US"/>
              <a:pPr>
                <a:defRPr/>
              </a:pPr>
              <a:t>‹#›</a:t>
            </a:fld>
            <a:endParaRPr lang="en-US" altLang="en-US"/>
          </a:p>
        </p:txBody>
      </p:sp>
    </p:spTree>
    <p:extLst>
      <p:ext uri="{BB962C8B-B14F-4D97-AF65-F5344CB8AC3E}">
        <p14:creationId xmlns:p14="http://schemas.microsoft.com/office/powerpoint/2010/main" val="2168013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66B8391-FB64-4F39-94CF-259E686D86EA}"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8F53417-E8E9-4594-92CB-9CA8825DFA11}" type="slidenum">
              <a:rPr lang="en-US" altLang="en-US"/>
              <a:pPr>
                <a:defRPr/>
              </a:pPr>
              <a:t>‹#›</a:t>
            </a:fld>
            <a:endParaRPr lang="en-US" altLang="en-US"/>
          </a:p>
        </p:txBody>
      </p:sp>
    </p:spTree>
    <p:extLst>
      <p:ext uri="{BB962C8B-B14F-4D97-AF65-F5344CB8AC3E}">
        <p14:creationId xmlns:p14="http://schemas.microsoft.com/office/powerpoint/2010/main" val="2590251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6735D11-EF83-4883-85A4-CF8BC3548F01}"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262AB11-A287-4490-AB49-A5907FAA4F23}" type="slidenum">
              <a:rPr lang="en-US" altLang="en-US"/>
              <a:pPr>
                <a:defRPr/>
              </a:pPr>
              <a:t>‹#›</a:t>
            </a:fld>
            <a:endParaRPr lang="en-US" altLang="en-US"/>
          </a:p>
        </p:txBody>
      </p:sp>
    </p:spTree>
    <p:extLst>
      <p:ext uri="{BB962C8B-B14F-4D97-AF65-F5344CB8AC3E}">
        <p14:creationId xmlns:p14="http://schemas.microsoft.com/office/powerpoint/2010/main" val="1979835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59178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7292412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7002689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173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4056130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AE119B7-EBA7-4B1C-8715-05888DD0360D}"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05627B5D-EB0D-40F5-9577-FEF59B5B022D}" type="slidenum">
              <a:rPr lang="en-US" altLang="en-US"/>
              <a:pPr>
                <a:defRPr/>
              </a:pPr>
              <a:t>‹#›</a:t>
            </a:fld>
            <a:endParaRPr lang="en-US" altLang="en-US"/>
          </a:p>
        </p:txBody>
      </p:sp>
    </p:spTree>
    <p:extLst>
      <p:ext uri="{BB962C8B-B14F-4D97-AF65-F5344CB8AC3E}">
        <p14:creationId xmlns:p14="http://schemas.microsoft.com/office/powerpoint/2010/main" val="31333911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5239123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425360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6337855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335957B-03EA-478C-95DE-54388284A01F}"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5F1FF17-ECB3-490F-8B2E-DEF9CA4C826C}" type="slidenum">
              <a:rPr lang="en-US" altLang="en-US"/>
              <a:pPr>
                <a:defRPr/>
              </a:pPr>
              <a:t>‹#›</a:t>
            </a:fld>
            <a:endParaRPr lang="en-US" altLang="en-US"/>
          </a:p>
        </p:txBody>
      </p:sp>
    </p:spTree>
    <p:extLst>
      <p:ext uri="{BB962C8B-B14F-4D97-AF65-F5344CB8AC3E}">
        <p14:creationId xmlns:p14="http://schemas.microsoft.com/office/powerpoint/2010/main" val="36883755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69A877B-37D6-4689-865E-1642E01C567F}"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9978602-C1E4-4651-BBB8-7672942B543B}" type="slidenum">
              <a:rPr lang="en-US" altLang="en-US"/>
              <a:pPr>
                <a:defRPr/>
              </a:pPr>
              <a:t>‹#›</a:t>
            </a:fld>
            <a:endParaRPr lang="en-US" altLang="en-US"/>
          </a:p>
        </p:txBody>
      </p:sp>
    </p:spTree>
    <p:extLst>
      <p:ext uri="{BB962C8B-B14F-4D97-AF65-F5344CB8AC3E}">
        <p14:creationId xmlns:p14="http://schemas.microsoft.com/office/powerpoint/2010/main" val="10142987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91B6FD3-3B82-45C1-AE19-6FDEF4746686}"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608B85B-59EC-440B-B4C6-9871A7C53D75}" type="slidenum">
              <a:rPr lang="en-US" altLang="en-US"/>
              <a:pPr>
                <a:defRPr/>
              </a:pPr>
              <a:t>‹#›</a:t>
            </a:fld>
            <a:endParaRPr lang="en-US" altLang="en-US"/>
          </a:p>
        </p:txBody>
      </p:sp>
    </p:spTree>
    <p:extLst>
      <p:ext uri="{BB962C8B-B14F-4D97-AF65-F5344CB8AC3E}">
        <p14:creationId xmlns:p14="http://schemas.microsoft.com/office/powerpoint/2010/main" val="4742657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DDF05E0-9CD6-435E-B9C0-85AEF7618A39}"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4B7EB5C-FA90-4EAE-AD81-05E4EB1549C1}" type="slidenum">
              <a:rPr lang="en-US" altLang="en-US"/>
              <a:pPr>
                <a:defRPr/>
              </a:pPr>
              <a:t>‹#›</a:t>
            </a:fld>
            <a:endParaRPr lang="en-US" altLang="en-US"/>
          </a:p>
        </p:txBody>
      </p:sp>
    </p:spTree>
    <p:extLst>
      <p:ext uri="{BB962C8B-B14F-4D97-AF65-F5344CB8AC3E}">
        <p14:creationId xmlns:p14="http://schemas.microsoft.com/office/powerpoint/2010/main" val="37671022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6095732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9545343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16745134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09523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8939565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31F268A-3166-4A72-A810-024DE31D1D94}"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A44F2295-D700-47E2-82A7-AF15BBF467EA}" type="slidenum">
              <a:rPr lang="en-US" altLang="en-US"/>
              <a:pPr>
                <a:defRPr/>
              </a:pPr>
              <a:t>‹#›</a:t>
            </a:fld>
            <a:endParaRPr lang="en-US" altLang="en-US"/>
          </a:p>
        </p:txBody>
      </p:sp>
    </p:spTree>
    <p:extLst>
      <p:ext uri="{BB962C8B-B14F-4D97-AF65-F5344CB8AC3E}">
        <p14:creationId xmlns:p14="http://schemas.microsoft.com/office/powerpoint/2010/main" val="325665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8046357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1746635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2877956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BAD5D08-B555-48B2-9866-A6DD20BAC9EB}"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76D4E35-66F7-45F5-8961-441278624518}" type="slidenum">
              <a:rPr lang="en-US" altLang="en-US"/>
              <a:pPr>
                <a:defRPr/>
              </a:pPr>
              <a:t>‹#›</a:t>
            </a:fld>
            <a:endParaRPr lang="en-US" altLang="en-US"/>
          </a:p>
        </p:txBody>
      </p:sp>
    </p:spTree>
    <p:extLst>
      <p:ext uri="{BB962C8B-B14F-4D97-AF65-F5344CB8AC3E}">
        <p14:creationId xmlns:p14="http://schemas.microsoft.com/office/powerpoint/2010/main" val="32555804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C7BA6A1-3DC4-4C34-BC92-EB24DF204D7A}"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7C4ECF7-5F45-4B7D-9524-BE8940287D91}" type="slidenum">
              <a:rPr lang="en-US" altLang="en-US"/>
              <a:pPr>
                <a:defRPr/>
              </a:pPr>
              <a:t>‹#›</a:t>
            </a:fld>
            <a:endParaRPr lang="en-US" altLang="en-US"/>
          </a:p>
        </p:txBody>
      </p:sp>
    </p:spTree>
    <p:extLst>
      <p:ext uri="{BB962C8B-B14F-4D97-AF65-F5344CB8AC3E}">
        <p14:creationId xmlns:p14="http://schemas.microsoft.com/office/powerpoint/2010/main" val="6865308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32AC036-1A94-445C-AC8B-18F26562FAD3}"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73CE1E1-2ED9-4A4B-95D5-35723C7875D2}" type="slidenum">
              <a:rPr lang="en-US" altLang="en-US"/>
              <a:pPr>
                <a:defRPr/>
              </a:pPr>
              <a:t>‹#›</a:t>
            </a:fld>
            <a:endParaRPr lang="en-US" altLang="en-US"/>
          </a:p>
        </p:txBody>
      </p:sp>
    </p:spTree>
    <p:extLst>
      <p:ext uri="{BB962C8B-B14F-4D97-AF65-F5344CB8AC3E}">
        <p14:creationId xmlns:p14="http://schemas.microsoft.com/office/powerpoint/2010/main" val="7176286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5D7BBCD-8905-4E6D-8734-9A7DF2EB96BF}"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D0A3070-4104-4036-A80F-01E7D4F99070}" type="slidenum">
              <a:rPr lang="en-US" altLang="en-US"/>
              <a:pPr>
                <a:defRPr/>
              </a:pPr>
              <a:t>‹#›</a:t>
            </a:fld>
            <a:endParaRPr lang="en-US" altLang="en-US"/>
          </a:p>
        </p:txBody>
      </p:sp>
    </p:spTree>
    <p:extLst>
      <p:ext uri="{BB962C8B-B14F-4D97-AF65-F5344CB8AC3E}">
        <p14:creationId xmlns:p14="http://schemas.microsoft.com/office/powerpoint/2010/main" val="36653203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669490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40223427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8929456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92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58758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8560129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CFC0787-DCA0-4C98-ABFA-C20C7E3B5D43}"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8C984A1B-DBDA-4CC5-975E-35EEDF112BD7}" type="slidenum">
              <a:rPr lang="en-US" altLang="en-US"/>
              <a:pPr>
                <a:defRPr/>
              </a:pPr>
              <a:t>‹#›</a:t>
            </a:fld>
            <a:endParaRPr lang="en-US" altLang="en-US"/>
          </a:p>
        </p:txBody>
      </p:sp>
    </p:spTree>
    <p:extLst>
      <p:ext uri="{BB962C8B-B14F-4D97-AF65-F5344CB8AC3E}">
        <p14:creationId xmlns:p14="http://schemas.microsoft.com/office/powerpoint/2010/main" val="36763260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318546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355413564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7074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279D4C8-447C-4AEC-9303-977346FD7419}"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B072BB1-28C4-4B0C-8BC6-75DD9F97C226}" type="slidenum">
              <a:rPr lang="en-US" altLang="en-US"/>
              <a:pPr>
                <a:defRPr/>
              </a:pPr>
              <a:t>‹#›</a:t>
            </a:fld>
            <a:endParaRPr lang="en-US" altLang="en-US"/>
          </a:p>
        </p:txBody>
      </p:sp>
    </p:spTree>
    <p:extLst>
      <p:ext uri="{BB962C8B-B14F-4D97-AF65-F5344CB8AC3E}">
        <p14:creationId xmlns:p14="http://schemas.microsoft.com/office/powerpoint/2010/main" val="22309943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5D532D8-78EA-4F8F-B034-256DDEAEF432}"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DFA076E-8CA6-47EB-BD39-7E833855F455}" type="slidenum">
              <a:rPr lang="en-US" altLang="en-US"/>
              <a:pPr>
                <a:defRPr/>
              </a:pPr>
              <a:t>‹#›</a:t>
            </a:fld>
            <a:endParaRPr lang="en-US" altLang="en-US"/>
          </a:p>
        </p:txBody>
      </p:sp>
    </p:spTree>
    <p:extLst>
      <p:ext uri="{BB962C8B-B14F-4D97-AF65-F5344CB8AC3E}">
        <p14:creationId xmlns:p14="http://schemas.microsoft.com/office/powerpoint/2010/main" val="6754292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E1A207A-9EDF-4C00-B29D-EABEE062135A}"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17026D7-08EC-488A-8ABE-3661C5114CD4}" type="slidenum">
              <a:rPr lang="en-US" altLang="en-US"/>
              <a:pPr>
                <a:defRPr/>
              </a:pPr>
              <a:t>‹#›</a:t>
            </a:fld>
            <a:endParaRPr lang="en-US" altLang="en-US"/>
          </a:p>
        </p:txBody>
      </p:sp>
    </p:spTree>
    <p:extLst>
      <p:ext uri="{BB962C8B-B14F-4D97-AF65-F5344CB8AC3E}">
        <p14:creationId xmlns:p14="http://schemas.microsoft.com/office/powerpoint/2010/main" val="38592039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5F12DB9-C24D-4E46-A42E-95DC6FE6BB82}"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A7A15D0-A7C2-432C-9959-E5BC15552436}" type="slidenum">
              <a:rPr lang="en-US" altLang="en-US"/>
              <a:pPr>
                <a:defRPr/>
              </a:pPr>
              <a:t>‹#›</a:t>
            </a:fld>
            <a:endParaRPr lang="en-US" altLang="en-US"/>
          </a:p>
        </p:txBody>
      </p:sp>
    </p:spTree>
    <p:extLst>
      <p:ext uri="{BB962C8B-B14F-4D97-AF65-F5344CB8AC3E}">
        <p14:creationId xmlns:p14="http://schemas.microsoft.com/office/powerpoint/2010/main" val="1959888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13014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308EC4B-88EA-4267-BDC9-2DED5B7705A9}"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1645D1D-511A-41AB-A540-ED783AE97AEF}" type="slidenum">
              <a:rPr lang="en-US" altLang="en-US"/>
              <a:pPr>
                <a:defRPr/>
              </a:pPr>
              <a:t>‹#›</a:t>
            </a:fld>
            <a:endParaRPr lang="en-US" altLang="en-US"/>
          </a:p>
        </p:txBody>
      </p:sp>
    </p:spTree>
    <p:extLst>
      <p:ext uri="{BB962C8B-B14F-4D97-AF65-F5344CB8AC3E}">
        <p14:creationId xmlns:p14="http://schemas.microsoft.com/office/powerpoint/2010/main" val="93249133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33051461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60874751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5708862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F8BFA30-3693-440E-8CF8-0F4150502B55}"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B3350EB8-A415-419E-90C9-1952C29F15D6}" type="slidenum">
              <a:rPr lang="en-US" altLang="en-US"/>
              <a:pPr>
                <a:defRPr/>
              </a:pPr>
              <a:t>‹#›</a:t>
            </a:fld>
            <a:endParaRPr lang="en-US" altLang="en-US"/>
          </a:p>
        </p:txBody>
      </p:sp>
    </p:spTree>
    <p:extLst>
      <p:ext uri="{BB962C8B-B14F-4D97-AF65-F5344CB8AC3E}">
        <p14:creationId xmlns:p14="http://schemas.microsoft.com/office/powerpoint/2010/main" val="16083397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19612868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403795309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778025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8E2EC5F-0A33-48A4-ACF0-3DE4779A8FBB}"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6F88F6A-83F1-4271-B379-D07183637C4E}" type="slidenum">
              <a:rPr lang="en-US" altLang="en-US"/>
              <a:pPr>
                <a:defRPr/>
              </a:pPr>
              <a:t>‹#›</a:t>
            </a:fld>
            <a:endParaRPr lang="en-US" altLang="en-US"/>
          </a:p>
        </p:txBody>
      </p:sp>
    </p:spTree>
    <p:extLst>
      <p:ext uri="{BB962C8B-B14F-4D97-AF65-F5344CB8AC3E}">
        <p14:creationId xmlns:p14="http://schemas.microsoft.com/office/powerpoint/2010/main" val="148859690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FB139A1-EBC9-46C5-8C12-199E5D82408B}"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F98B4B9-F35C-4F2A-8B47-FD87B6061DDF}" type="slidenum">
              <a:rPr lang="en-US" altLang="en-US"/>
              <a:pPr>
                <a:defRPr/>
              </a:pPr>
              <a:t>‹#›</a:t>
            </a:fld>
            <a:endParaRPr lang="en-US" altLang="en-US"/>
          </a:p>
        </p:txBody>
      </p:sp>
    </p:spTree>
    <p:extLst>
      <p:ext uri="{BB962C8B-B14F-4D97-AF65-F5344CB8AC3E}">
        <p14:creationId xmlns:p14="http://schemas.microsoft.com/office/powerpoint/2010/main" val="116475130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70FA1E9-12F3-49C5-A7A0-49ADFE2AB1DE}"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3202FF4-0755-4E10-979A-23D9CC3F718E}" type="slidenum">
              <a:rPr lang="en-US" altLang="en-US"/>
              <a:pPr>
                <a:defRPr/>
              </a:pPr>
              <a:t>‹#›</a:t>
            </a:fld>
            <a:endParaRPr lang="en-US" altLang="en-US"/>
          </a:p>
        </p:txBody>
      </p:sp>
    </p:spTree>
    <p:extLst>
      <p:ext uri="{BB962C8B-B14F-4D97-AF65-F5344CB8AC3E}">
        <p14:creationId xmlns:p14="http://schemas.microsoft.com/office/powerpoint/2010/main" val="336797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A59C67D-AB7D-45E2-8D37-0F7387C0D2FA}"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888C84A-6333-45FF-98BE-063CF304E3A0}" type="slidenum">
              <a:rPr lang="en-US" altLang="en-US"/>
              <a:pPr>
                <a:defRPr/>
              </a:pPr>
              <a:t>‹#›</a:t>
            </a:fld>
            <a:endParaRPr lang="en-US" altLang="en-US"/>
          </a:p>
        </p:txBody>
      </p:sp>
    </p:spTree>
    <p:extLst>
      <p:ext uri="{BB962C8B-B14F-4D97-AF65-F5344CB8AC3E}">
        <p14:creationId xmlns:p14="http://schemas.microsoft.com/office/powerpoint/2010/main" val="12208307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BAA597A-2F7F-4DBC-BC30-1ABD4119B6BA}"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BEBE64F-FC48-4593-B51F-2CA4CCA6F79B}" type="slidenum">
              <a:rPr lang="en-US" altLang="en-US"/>
              <a:pPr>
                <a:defRPr/>
              </a:pPr>
              <a:t>‹#›</a:t>
            </a:fld>
            <a:endParaRPr lang="en-US" altLang="en-US"/>
          </a:p>
        </p:txBody>
      </p:sp>
    </p:spTree>
    <p:extLst>
      <p:ext uri="{BB962C8B-B14F-4D97-AF65-F5344CB8AC3E}">
        <p14:creationId xmlns:p14="http://schemas.microsoft.com/office/powerpoint/2010/main" val="372637057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35129578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22105911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4860836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5700699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D33BD90-AB4F-4187-8488-1021ADCCA90E}"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E910A4C9-9363-466E-9F9D-F1C255D64778}" type="slidenum">
              <a:rPr lang="en-US" altLang="en-US"/>
              <a:pPr>
                <a:defRPr/>
              </a:pPr>
              <a:t>‹#›</a:t>
            </a:fld>
            <a:endParaRPr lang="en-US" altLang="en-US"/>
          </a:p>
        </p:txBody>
      </p:sp>
    </p:spTree>
    <p:extLst>
      <p:ext uri="{BB962C8B-B14F-4D97-AF65-F5344CB8AC3E}">
        <p14:creationId xmlns:p14="http://schemas.microsoft.com/office/powerpoint/2010/main" val="41837050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76829717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220768813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545629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12339F1-145F-4D56-8332-37674FB7CADD}"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17F2648-CC00-4ECA-A94B-275BECDFD95E}" type="slidenum">
              <a:rPr lang="en-US" altLang="en-US"/>
              <a:pPr>
                <a:defRPr/>
              </a:pPr>
              <a:t>‹#›</a:t>
            </a:fld>
            <a:endParaRPr lang="en-US" altLang="en-US"/>
          </a:p>
        </p:txBody>
      </p:sp>
    </p:spTree>
    <p:extLst>
      <p:ext uri="{BB962C8B-B14F-4D97-AF65-F5344CB8AC3E}">
        <p14:creationId xmlns:p14="http://schemas.microsoft.com/office/powerpoint/2010/main" val="358439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505C4C9-0739-4D1C-A50F-3F8CF9FDB68F}"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A95EA8B9-AAD8-4E7B-8A13-1E43AD581426}" type="slidenum">
              <a:rPr lang="en-US" altLang="en-US"/>
              <a:pPr>
                <a:defRPr/>
              </a:pPr>
              <a:t>‹#›</a:t>
            </a:fld>
            <a:endParaRPr lang="en-US" altLang="en-US"/>
          </a:p>
        </p:txBody>
      </p:sp>
    </p:spTree>
    <p:extLst>
      <p:ext uri="{BB962C8B-B14F-4D97-AF65-F5344CB8AC3E}">
        <p14:creationId xmlns:p14="http://schemas.microsoft.com/office/powerpoint/2010/main" val="272393464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2AF1BDE-B6ED-41CC-A025-700CA199AAA4}"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F0D4F4E-197F-4BC8-AE74-E558B82C350A}" type="slidenum">
              <a:rPr lang="en-US" altLang="en-US"/>
              <a:pPr>
                <a:defRPr/>
              </a:pPr>
              <a:t>‹#›</a:t>
            </a:fld>
            <a:endParaRPr lang="en-US" altLang="en-US"/>
          </a:p>
        </p:txBody>
      </p:sp>
    </p:spTree>
    <p:extLst>
      <p:ext uri="{BB962C8B-B14F-4D97-AF65-F5344CB8AC3E}">
        <p14:creationId xmlns:p14="http://schemas.microsoft.com/office/powerpoint/2010/main" val="225231940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CE7ACC0-D37E-4ECA-A29B-D67A8A7938AC}"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9EC8277-B62B-4758-AFA2-CF68BFE7704E}" type="slidenum">
              <a:rPr lang="en-US" altLang="en-US"/>
              <a:pPr>
                <a:defRPr/>
              </a:pPr>
              <a:t>‹#›</a:t>
            </a:fld>
            <a:endParaRPr lang="en-US" altLang="en-US"/>
          </a:p>
        </p:txBody>
      </p:sp>
    </p:spTree>
    <p:extLst>
      <p:ext uri="{BB962C8B-B14F-4D97-AF65-F5344CB8AC3E}">
        <p14:creationId xmlns:p14="http://schemas.microsoft.com/office/powerpoint/2010/main" val="274041861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9B1FA401-64C7-4E46-943D-14B326C546D1}"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CE1195F-1677-48EF-8C4E-7796640DF040}" type="slidenum">
              <a:rPr lang="en-US" altLang="en-US"/>
              <a:pPr>
                <a:defRPr/>
              </a:pPr>
              <a:t>‹#›</a:t>
            </a:fld>
            <a:endParaRPr lang="en-US" altLang="en-US"/>
          </a:p>
        </p:txBody>
      </p:sp>
    </p:spTree>
    <p:extLst>
      <p:ext uri="{BB962C8B-B14F-4D97-AF65-F5344CB8AC3E}">
        <p14:creationId xmlns:p14="http://schemas.microsoft.com/office/powerpoint/2010/main" val="80347141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0872446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46518141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49570397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32909806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D944901-C48E-4771-A83D-50055545F49E}"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67D41E14-0DB3-4EA7-ADD9-AB738AF7F4D9}" type="slidenum">
              <a:rPr lang="en-US" altLang="en-US"/>
              <a:pPr>
                <a:defRPr/>
              </a:pPr>
              <a:t>‹#›</a:t>
            </a:fld>
            <a:endParaRPr lang="en-US" altLang="en-US"/>
          </a:p>
        </p:txBody>
      </p:sp>
    </p:spTree>
    <p:extLst>
      <p:ext uri="{BB962C8B-B14F-4D97-AF65-F5344CB8AC3E}">
        <p14:creationId xmlns:p14="http://schemas.microsoft.com/office/powerpoint/2010/main" val="27562911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76060359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75354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150D0B3-B277-42EB-9460-9633E9E49D87}"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A601376-1FFC-4561-9080-EFB043A72426}" type="slidenum">
              <a:rPr lang="en-US" altLang="en-US"/>
              <a:pPr>
                <a:defRPr/>
              </a:pPr>
              <a:t>‹#›</a:t>
            </a:fld>
            <a:endParaRPr lang="en-US" altLang="en-US"/>
          </a:p>
        </p:txBody>
      </p:sp>
    </p:spTree>
    <p:extLst>
      <p:ext uri="{BB962C8B-B14F-4D97-AF65-F5344CB8AC3E}">
        <p14:creationId xmlns:p14="http://schemas.microsoft.com/office/powerpoint/2010/main" val="177309282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565721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5599F7C-851C-47FF-8896-17E13CB8D22E}"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7FF7F0B-C608-4D36-8BCA-122899B67833}" type="slidenum">
              <a:rPr lang="en-US" altLang="en-US"/>
              <a:pPr>
                <a:defRPr/>
              </a:pPr>
              <a:t>‹#›</a:t>
            </a:fld>
            <a:endParaRPr lang="en-US" altLang="en-US"/>
          </a:p>
        </p:txBody>
      </p:sp>
    </p:spTree>
    <p:extLst>
      <p:ext uri="{BB962C8B-B14F-4D97-AF65-F5344CB8AC3E}">
        <p14:creationId xmlns:p14="http://schemas.microsoft.com/office/powerpoint/2010/main" val="180568044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9693196-793E-4BA4-9BDD-6B68A6FF2D5F}" type="datetimeFigureOut">
              <a:rPr lang="en-US" altLang="en-US"/>
              <a:pPr>
                <a:defRPr/>
              </a:pPr>
              <a:t>6/27/2016</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F3184C2-F28B-4C11-82F4-609DD2B4572C}" type="slidenum">
              <a:rPr lang="en-US" altLang="en-US"/>
              <a:pPr>
                <a:defRPr/>
              </a:pPr>
              <a:t>‹#›</a:t>
            </a:fld>
            <a:endParaRPr lang="en-US" altLang="en-US"/>
          </a:p>
        </p:txBody>
      </p:sp>
    </p:spTree>
    <p:extLst>
      <p:ext uri="{BB962C8B-B14F-4D97-AF65-F5344CB8AC3E}">
        <p14:creationId xmlns:p14="http://schemas.microsoft.com/office/powerpoint/2010/main" val="212010617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09D1212-28E8-4A9B-997E-A8C6F0C049D8}"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8D69887-7294-41CE-BEE7-1DC9F23A105C}" type="slidenum">
              <a:rPr lang="en-US" altLang="en-US"/>
              <a:pPr>
                <a:defRPr/>
              </a:pPr>
              <a:t>‹#›</a:t>
            </a:fld>
            <a:endParaRPr lang="en-US" altLang="en-US"/>
          </a:p>
        </p:txBody>
      </p:sp>
    </p:spTree>
    <p:extLst>
      <p:ext uri="{BB962C8B-B14F-4D97-AF65-F5344CB8AC3E}">
        <p14:creationId xmlns:p14="http://schemas.microsoft.com/office/powerpoint/2010/main" val="80515466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7247F50-810D-4D6D-B109-F45A41383569}"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5C43C7E-7524-4A76-9061-8C6A3D22DC80}" type="slidenum">
              <a:rPr lang="en-US" altLang="en-US"/>
              <a:pPr>
                <a:defRPr/>
              </a:pPr>
              <a:t>‹#›</a:t>
            </a:fld>
            <a:endParaRPr lang="en-US" altLang="en-US"/>
          </a:p>
        </p:txBody>
      </p:sp>
    </p:spTree>
    <p:extLst>
      <p:ext uri="{BB962C8B-B14F-4D97-AF65-F5344CB8AC3E}">
        <p14:creationId xmlns:p14="http://schemas.microsoft.com/office/powerpoint/2010/main" val="363762388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04333321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77361770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406367575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839611974"/>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F398DA6-61E9-46BC-A1AE-E4CC23C55DC7}" type="datetimeFigureOut">
              <a:rPr lang="en-US" altLang="en-US"/>
              <a:pPr>
                <a:defRPr/>
              </a:pPr>
              <a:t>6/27/2016</a:t>
            </a:fld>
            <a:endParaRPr lang="en-US"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pPr>
              <a:defRPr/>
            </a:pPr>
            <a:fld id="{561F8CB7-9B4A-4EC4-8F64-2C7574B4B266}" type="slidenum">
              <a:rPr lang="en-US" altLang="en-US"/>
              <a:pPr>
                <a:defRPr/>
              </a:pPr>
              <a:t>‹#›</a:t>
            </a:fld>
            <a:endParaRPr lang="en-US" altLang="en-US"/>
          </a:p>
        </p:txBody>
      </p:sp>
    </p:spTree>
    <p:extLst>
      <p:ext uri="{BB962C8B-B14F-4D97-AF65-F5344CB8AC3E}">
        <p14:creationId xmlns:p14="http://schemas.microsoft.com/office/powerpoint/2010/main" val="324766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theme" Target="../theme/theme10.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slideLayout" Target="../slideLayouts/slideLayout121.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theme" Target="../theme/theme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theme" Target="../theme/theme9.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75A8B7"/>
        </a:solidFill>
        <a:effectLst/>
      </p:bgPr>
    </p:bg>
    <p:spTree>
      <p:nvGrpSpPr>
        <p:cNvPr id="1" name=""/>
        <p:cNvGrpSpPr/>
        <p:nvPr/>
      </p:nvGrpSpPr>
      <p:grpSpPr>
        <a:xfrm>
          <a:off x="0" y="0"/>
          <a:ext cx="0" cy="0"/>
          <a:chOff x="0" y="0"/>
          <a:chExt cx="0" cy="0"/>
        </a:xfrm>
      </p:grpSpPr>
      <p:pic>
        <p:nvPicPr>
          <p:cNvPr id="102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28" r:id="rId1"/>
    <p:sldLayoutId id="2147485099" r:id="rId2"/>
    <p:sldLayoutId id="2147485029" r:id="rId3"/>
    <p:sldLayoutId id="2147485030" r:id="rId4"/>
    <p:sldLayoutId id="2147485031" r:id="rId5"/>
    <p:sldLayoutId id="2147485100" r:id="rId6"/>
    <p:sldLayoutId id="2147485101" r:id="rId7"/>
    <p:sldLayoutId id="2147485102" r:id="rId8"/>
    <p:sldLayoutId id="2147485103" r:id="rId9"/>
    <p:sldLayoutId id="2147485032" r:id="rId10"/>
    <p:sldLayoutId id="2147485033" r:id="rId11"/>
    <p:sldLayoutId id="2147485034"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B8CB87">
            <a:alpha val="90195"/>
          </a:srgbClr>
        </a:solidFill>
        <a:effectLst/>
      </p:bgPr>
    </p:bg>
    <p:spTree>
      <p:nvGrpSpPr>
        <p:cNvPr id="1" name=""/>
        <p:cNvGrpSpPr/>
        <p:nvPr/>
      </p:nvGrpSpPr>
      <p:grpSpPr>
        <a:xfrm>
          <a:off x="0" y="0"/>
          <a:ext cx="0" cy="0"/>
          <a:chOff x="0" y="0"/>
          <a:chExt cx="0" cy="0"/>
        </a:xfrm>
      </p:grpSpPr>
      <p:pic>
        <p:nvPicPr>
          <p:cNvPr id="1024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92" r:id="rId1"/>
    <p:sldLayoutId id="2147485144" r:id="rId2"/>
    <p:sldLayoutId id="2147485093" r:id="rId3"/>
    <p:sldLayoutId id="2147485094" r:id="rId4"/>
    <p:sldLayoutId id="2147485095" r:id="rId5"/>
    <p:sldLayoutId id="2147485145" r:id="rId6"/>
    <p:sldLayoutId id="2147485146" r:id="rId7"/>
    <p:sldLayoutId id="2147485147" r:id="rId8"/>
    <p:sldLayoutId id="2147485148" r:id="rId9"/>
    <p:sldLayoutId id="2147485096" r:id="rId10"/>
    <p:sldLayoutId id="2147485097" r:id="rId11"/>
    <p:sldLayoutId id="2147485098"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9FD4D7"/>
        </a:solidFill>
        <a:effectLst/>
      </p:bgPr>
    </p:bg>
    <p:spTree>
      <p:nvGrpSpPr>
        <p:cNvPr id="1" name=""/>
        <p:cNvGrpSpPr/>
        <p:nvPr/>
      </p:nvGrpSpPr>
      <p:grpSpPr>
        <a:xfrm>
          <a:off x="0" y="0"/>
          <a:ext cx="0" cy="0"/>
          <a:chOff x="0" y="0"/>
          <a:chExt cx="0" cy="0"/>
        </a:xfrm>
      </p:grpSpPr>
      <p:pic>
        <p:nvPicPr>
          <p:cNvPr id="2050" name="Picture 6" descr="IoE_286_landscape.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35" r:id="rId1"/>
    <p:sldLayoutId id="2147485104" r:id="rId2"/>
    <p:sldLayoutId id="2147485036" r:id="rId3"/>
    <p:sldLayoutId id="2147485037" r:id="rId4"/>
    <p:sldLayoutId id="2147485038" r:id="rId5"/>
    <p:sldLayoutId id="2147485105" r:id="rId6"/>
    <p:sldLayoutId id="2147485106" r:id="rId7"/>
    <p:sldLayoutId id="2147485107" r:id="rId8"/>
    <p:sldLayoutId id="2147485108" r:id="rId9"/>
    <p:sldLayoutId id="2147485039" r:id="rId10"/>
    <p:sldLayoutId id="2147485040" r:id="rId11"/>
    <p:sldLayoutId id="2147485041" r:id="rId12"/>
    <p:sldLayoutId id="2147485042" r:id="rId13"/>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8C99">
            <a:alpha val="50195"/>
          </a:srgbClr>
        </a:solidFill>
        <a:effectLst/>
      </p:bgPr>
    </p:bg>
    <p:spTree>
      <p:nvGrpSpPr>
        <p:cNvPr id="1" name=""/>
        <p:cNvGrpSpPr/>
        <p:nvPr/>
      </p:nvGrpSpPr>
      <p:grpSpPr>
        <a:xfrm>
          <a:off x="0" y="0"/>
          <a:ext cx="0" cy="0"/>
          <a:chOff x="0" y="0"/>
          <a:chExt cx="0" cy="0"/>
        </a:xfrm>
      </p:grpSpPr>
      <p:pic>
        <p:nvPicPr>
          <p:cNvPr id="307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43" r:id="rId1"/>
    <p:sldLayoutId id="2147485109" r:id="rId2"/>
    <p:sldLayoutId id="2147485044" r:id="rId3"/>
    <p:sldLayoutId id="2147485045" r:id="rId4"/>
    <p:sldLayoutId id="2147485110" r:id="rId5"/>
    <p:sldLayoutId id="2147485111" r:id="rId6"/>
    <p:sldLayoutId id="2147485112" r:id="rId7"/>
    <p:sldLayoutId id="2147485113" r:id="rId8"/>
    <p:sldLayoutId id="2147485046" r:id="rId9"/>
    <p:sldLayoutId id="2147485047" r:id="rId10"/>
    <p:sldLayoutId id="2147485048" r:id="rId11"/>
    <p:sldLayoutId id="2147485049"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75A5C2">
            <a:alpha val="50195"/>
          </a:srgbClr>
        </a:solidFill>
        <a:effectLst/>
      </p:bgPr>
    </p:bg>
    <p:spTree>
      <p:nvGrpSpPr>
        <p:cNvPr id="1" name=""/>
        <p:cNvGrpSpPr/>
        <p:nvPr/>
      </p:nvGrpSpPr>
      <p:grpSpPr>
        <a:xfrm>
          <a:off x="0" y="0"/>
          <a:ext cx="0" cy="0"/>
          <a:chOff x="0" y="0"/>
          <a:chExt cx="0" cy="0"/>
        </a:xfrm>
      </p:grpSpPr>
      <p:pic>
        <p:nvPicPr>
          <p:cNvPr id="409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50" r:id="rId1"/>
    <p:sldLayoutId id="2147485114" r:id="rId2"/>
    <p:sldLayoutId id="2147485051" r:id="rId3"/>
    <p:sldLayoutId id="2147485052" r:id="rId4"/>
    <p:sldLayoutId id="2147485115" r:id="rId5"/>
    <p:sldLayoutId id="2147485116" r:id="rId6"/>
    <p:sldLayoutId id="2147485117" r:id="rId7"/>
    <p:sldLayoutId id="2147485118" r:id="rId8"/>
    <p:sldLayoutId id="2147485053" r:id="rId9"/>
    <p:sldLayoutId id="2147485054" r:id="rId10"/>
    <p:sldLayoutId id="2147485055" r:id="rId11"/>
    <p:sldLayoutId id="2147485056"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FA720">
            <a:alpha val="50195"/>
          </a:srgbClr>
        </a:solidFill>
        <a:effectLst/>
      </p:bgPr>
    </p:bg>
    <p:spTree>
      <p:nvGrpSpPr>
        <p:cNvPr id="1" name=""/>
        <p:cNvGrpSpPr/>
        <p:nvPr/>
      </p:nvGrpSpPr>
      <p:grpSpPr>
        <a:xfrm>
          <a:off x="0" y="0"/>
          <a:ext cx="0" cy="0"/>
          <a:chOff x="0" y="0"/>
          <a:chExt cx="0" cy="0"/>
        </a:xfrm>
      </p:grpSpPr>
      <p:pic>
        <p:nvPicPr>
          <p:cNvPr id="512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57" r:id="rId1"/>
    <p:sldLayoutId id="2147485119" r:id="rId2"/>
    <p:sldLayoutId id="2147485058" r:id="rId3"/>
    <p:sldLayoutId id="2147485059" r:id="rId4"/>
    <p:sldLayoutId id="2147485060" r:id="rId5"/>
    <p:sldLayoutId id="2147485120" r:id="rId6"/>
    <p:sldLayoutId id="2147485121" r:id="rId7"/>
    <p:sldLayoutId id="2147485122" r:id="rId8"/>
    <p:sldLayoutId id="2147485123" r:id="rId9"/>
    <p:sldLayoutId id="2147485061" r:id="rId10"/>
    <p:sldLayoutId id="2147485062" r:id="rId11"/>
    <p:sldLayoutId id="2147485063"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DE6222">
            <a:alpha val="50195"/>
          </a:srgbClr>
        </a:solidFill>
        <a:effectLst/>
      </p:bgPr>
    </p:bg>
    <p:spTree>
      <p:nvGrpSpPr>
        <p:cNvPr id="1" name=""/>
        <p:cNvGrpSpPr/>
        <p:nvPr/>
      </p:nvGrpSpPr>
      <p:grpSpPr>
        <a:xfrm>
          <a:off x="0" y="0"/>
          <a:ext cx="0" cy="0"/>
          <a:chOff x="0" y="0"/>
          <a:chExt cx="0" cy="0"/>
        </a:xfrm>
      </p:grpSpPr>
      <p:pic>
        <p:nvPicPr>
          <p:cNvPr id="614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64" r:id="rId1"/>
    <p:sldLayoutId id="2147485124" r:id="rId2"/>
    <p:sldLayoutId id="2147485065" r:id="rId3"/>
    <p:sldLayoutId id="2147485066" r:id="rId4"/>
    <p:sldLayoutId id="2147485067" r:id="rId5"/>
    <p:sldLayoutId id="2147485125" r:id="rId6"/>
    <p:sldLayoutId id="2147485126" r:id="rId7"/>
    <p:sldLayoutId id="2147485127" r:id="rId8"/>
    <p:sldLayoutId id="2147485128" r:id="rId9"/>
    <p:sldLayoutId id="2147485068" r:id="rId10"/>
    <p:sldLayoutId id="2147485069" r:id="rId11"/>
    <p:sldLayoutId id="2147485070"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8D003F">
            <a:alpha val="39999"/>
          </a:srgbClr>
        </a:solidFill>
        <a:effectLst/>
      </p:bgPr>
    </p:bg>
    <p:spTree>
      <p:nvGrpSpPr>
        <p:cNvPr id="1" name=""/>
        <p:cNvGrpSpPr/>
        <p:nvPr/>
      </p:nvGrpSpPr>
      <p:grpSpPr>
        <a:xfrm>
          <a:off x="0" y="0"/>
          <a:ext cx="0" cy="0"/>
          <a:chOff x="0" y="0"/>
          <a:chExt cx="0" cy="0"/>
        </a:xfrm>
      </p:grpSpPr>
      <p:pic>
        <p:nvPicPr>
          <p:cNvPr id="7170"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71" r:id="rId1"/>
    <p:sldLayoutId id="2147485129" r:id="rId2"/>
    <p:sldLayoutId id="2147485072" r:id="rId3"/>
    <p:sldLayoutId id="2147485073" r:id="rId4"/>
    <p:sldLayoutId id="2147485074" r:id="rId5"/>
    <p:sldLayoutId id="2147485130" r:id="rId6"/>
    <p:sldLayoutId id="2147485131" r:id="rId7"/>
    <p:sldLayoutId id="2147485132" r:id="rId8"/>
    <p:sldLayoutId id="2147485133" r:id="rId9"/>
    <p:sldLayoutId id="2147485075" r:id="rId10"/>
    <p:sldLayoutId id="2147485076" r:id="rId11"/>
    <p:sldLayoutId id="2147485077"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B597A3">
            <a:alpha val="90195"/>
          </a:srgbClr>
        </a:solidFill>
        <a:effectLst/>
      </p:bgPr>
    </p:bg>
    <p:spTree>
      <p:nvGrpSpPr>
        <p:cNvPr id="1" name=""/>
        <p:cNvGrpSpPr/>
        <p:nvPr/>
      </p:nvGrpSpPr>
      <p:grpSpPr>
        <a:xfrm>
          <a:off x="0" y="0"/>
          <a:ext cx="0" cy="0"/>
          <a:chOff x="0" y="0"/>
          <a:chExt cx="0" cy="0"/>
        </a:xfrm>
      </p:grpSpPr>
      <p:pic>
        <p:nvPicPr>
          <p:cNvPr id="819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78" r:id="rId1"/>
    <p:sldLayoutId id="2147485134" r:id="rId2"/>
    <p:sldLayoutId id="2147485079" r:id="rId3"/>
    <p:sldLayoutId id="2147485080" r:id="rId4"/>
    <p:sldLayoutId id="2147485081" r:id="rId5"/>
    <p:sldLayoutId id="2147485135" r:id="rId6"/>
    <p:sldLayoutId id="2147485136" r:id="rId7"/>
    <p:sldLayoutId id="2147485137" r:id="rId8"/>
    <p:sldLayoutId id="2147485138" r:id="rId9"/>
    <p:sldLayoutId id="2147485082" r:id="rId10"/>
    <p:sldLayoutId id="2147485083" r:id="rId11"/>
    <p:sldLayoutId id="2147485084"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DFD7BC">
            <a:alpha val="90195"/>
          </a:srgbClr>
        </a:solidFill>
        <a:effectLst/>
      </p:bgPr>
    </p:bg>
    <p:spTree>
      <p:nvGrpSpPr>
        <p:cNvPr id="1" name=""/>
        <p:cNvGrpSpPr/>
        <p:nvPr/>
      </p:nvGrpSpPr>
      <p:grpSpPr>
        <a:xfrm>
          <a:off x="0" y="0"/>
          <a:ext cx="0" cy="0"/>
          <a:chOff x="0" y="0"/>
          <a:chExt cx="0" cy="0"/>
        </a:xfrm>
      </p:grpSpPr>
      <p:pic>
        <p:nvPicPr>
          <p:cNvPr id="921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085" r:id="rId1"/>
    <p:sldLayoutId id="2147485139" r:id="rId2"/>
    <p:sldLayoutId id="2147485086" r:id="rId3"/>
    <p:sldLayoutId id="2147485087" r:id="rId4"/>
    <p:sldLayoutId id="2147485088" r:id="rId5"/>
    <p:sldLayoutId id="2147485140" r:id="rId6"/>
    <p:sldLayoutId id="2147485141" r:id="rId7"/>
    <p:sldLayoutId id="2147485142" r:id="rId8"/>
    <p:sldLayoutId id="2147485143" r:id="rId9"/>
    <p:sldLayoutId id="2147485089" r:id="rId10"/>
    <p:sldLayoutId id="2147485090" r:id="rId11"/>
    <p:sldLayoutId id="2147485091"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7" Type="http://schemas.openxmlformats.org/officeDocument/2006/relationships/chart" Target="../charts/chart10.xml"/><Relationship Id="rId2" Type="http://schemas.openxmlformats.org/officeDocument/2006/relationships/chart" Target="../charts/chart5.xml"/><Relationship Id="rId1" Type="http://schemas.openxmlformats.org/officeDocument/2006/relationships/slideLayout" Target="../slideLayouts/slideLayout16.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16.xml"/><Relationship Id="rId4" Type="http://schemas.openxmlformats.org/officeDocument/2006/relationships/chart" Target="../charts/char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5" name="TextBox 3"/>
          <p:cNvSpPr txBox="1">
            <a:spLocks noChangeArrowheads="1"/>
          </p:cNvSpPr>
          <p:nvPr/>
        </p:nvSpPr>
        <p:spPr bwMode="auto">
          <a:xfrm>
            <a:off x="533400" y="1678429"/>
            <a:ext cx="714692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r>
              <a:rPr lang="en-GB" altLang="en-US" sz="4000" b="1" dirty="0">
                <a:solidFill>
                  <a:srgbClr val="051B35"/>
                </a:solidFill>
                <a:latin typeface="Helvetica" panose="020B0604020202020204" pitchFamily="34" charset="0"/>
              </a:rPr>
              <a:t>Cross-country analysis of youth opportunities and aspirations for TVET in sub-Saharan Africa</a:t>
            </a:r>
          </a:p>
        </p:txBody>
      </p:sp>
      <p:sp>
        <p:nvSpPr>
          <p:cNvPr id="64516" name="TextBox 3"/>
          <p:cNvSpPr txBox="1">
            <a:spLocks noChangeArrowheads="1"/>
          </p:cNvSpPr>
          <p:nvPr/>
        </p:nvSpPr>
        <p:spPr bwMode="auto">
          <a:xfrm>
            <a:off x="533400" y="4453174"/>
            <a:ext cx="72437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sz="2400" dirty="0"/>
              <a:t>Moses Oketch and Golo Henseke</a:t>
            </a:r>
          </a:p>
        </p:txBody>
      </p:sp>
      <p:sp>
        <p:nvSpPr>
          <p:cNvPr id="3" name="Rectangle 2"/>
          <p:cNvSpPr/>
          <p:nvPr/>
        </p:nvSpPr>
        <p:spPr>
          <a:xfrm>
            <a:off x="533400" y="5719604"/>
            <a:ext cx="8387963" cy="646331"/>
          </a:xfrm>
          <a:prstGeom prst="rect">
            <a:avLst/>
          </a:prstGeom>
        </p:spPr>
        <p:txBody>
          <a:bodyPr wrap="square">
            <a:spAutoFit/>
          </a:bodyPr>
          <a:lstStyle/>
          <a:p>
            <a:pPr algn="ctr"/>
            <a:r>
              <a:rPr lang="en-GB" dirty="0"/>
              <a:t>LLAKES Research Conference 2016</a:t>
            </a:r>
          </a:p>
          <a:p>
            <a:pPr algn="ctr"/>
            <a:r>
              <a:rPr lang="en-GB" dirty="0"/>
              <a:t>27th – 28th June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70212"/>
            <a:ext cx="8229600" cy="416713"/>
          </a:xfrm>
        </p:spPr>
        <p:txBody>
          <a:bodyPr/>
          <a:lstStyle/>
          <a:p>
            <a:r>
              <a:rPr lang="en-GB" sz="2000" dirty="0"/>
              <a:t>Transition to Work: Vulnerable Employment or Joblessness?</a:t>
            </a:r>
          </a:p>
        </p:txBody>
      </p:sp>
      <p:graphicFrame>
        <p:nvGraphicFramePr>
          <p:cNvPr id="3" name="Chart 2"/>
          <p:cNvGraphicFramePr>
            <a:graphicFrameLocks/>
          </p:cNvGraphicFramePr>
          <p:nvPr>
            <p:extLst>
              <p:ext uri="{D42A27DB-BD31-4B8C-83A1-F6EECF244321}">
                <p14:modId xmlns:p14="http://schemas.microsoft.com/office/powerpoint/2010/main" val="3989537821"/>
              </p:ext>
            </p:extLst>
          </p:nvPr>
        </p:nvGraphicFramePr>
        <p:xfrm>
          <a:off x="209026" y="1714125"/>
          <a:ext cx="2916313" cy="23552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2827463696"/>
              </p:ext>
            </p:extLst>
          </p:nvPr>
        </p:nvGraphicFramePr>
        <p:xfrm>
          <a:off x="222967" y="4069338"/>
          <a:ext cx="2916313" cy="235521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95364" y="1567575"/>
            <a:ext cx="1343635" cy="369332"/>
          </a:xfrm>
          <a:prstGeom prst="rect">
            <a:avLst/>
          </a:prstGeom>
          <a:noFill/>
        </p:spPr>
        <p:txBody>
          <a:bodyPr wrap="square" rtlCol="0">
            <a:spAutoFit/>
          </a:bodyPr>
          <a:lstStyle/>
          <a:p>
            <a:pPr algn="ctr"/>
            <a:r>
              <a:rPr lang="en-GB" dirty="0"/>
              <a:t>Zambia </a:t>
            </a:r>
          </a:p>
        </p:txBody>
      </p:sp>
      <p:graphicFrame>
        <p:nvGraphicFramePr>
          <p:cNvPr id="6" name="Chart 5"/>
          <p:cNvGraphicFramePr>
            <a:graphicFrameLocks/>
          </p:cNvGraphicFramePr>
          <p:nvPr>
            <p:extLst>
              <p:ext uri="{D42A27DB-BD31-4B8C-83A1-F6EECF244321}">
                <p14:modId xmlns:p14="http://schemas.microsoft.com/office/powerpoint/2010/main" val="680235739"/>
              </p:ext>
            </p:extLst>
          </p:nvPr>
        </p:nvGraphicFramePr>
        <p:xfrm>
          <a:off x="3200162" y="1693019"/>
          <a:ext cx="2916313" cy="23552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p:cNvGraphicFramePr>
            <a:graphicFrameLocks/>
          </p:cNvGraphicFramePr>
          <p:nvPr>
            <p:extLst>
              <p:ext uri="{D42A27DB-BD31-4B8C-83A1-F6EECF244321}">
                <p14:modId xmlns:p14="http://schemas.microsoft.com/office/powerpoint/2010/main" val="1718955747"/>
              </p:ext>
            </p:extLst>
          </p:nvPr>
        </p:nvGraphicFramePr>
        <p:xfrm>
          <a:off x="3207132" y="4067164"/>
          <a:ext cx="2916313" cy="2355213"/>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p:cNvSpPr txBox="1"/>
          <p:nvPr/>
        </p:nvSpPr>
        <p:spPr>
          <a:xfrm>
            <a:off x="4023357" y="1545904"/>
            <a:ext cx="1269922" cy="369332"/>
          </a:xfrm>
          <a:prstGeom prst="rect">
            <a:avLst/>
          </a:prstGeom>
          <a:noFill/>
        </p:spPr>
        <p:txBody>
          <a:bodyPr wrap="square" rtlCol="0">
            <a:spAutoFit/>
          </a:bodyPr>
          <a:lstStyle/>
          <a:p>
            <a:pPr algn="ctr"/>
            <a:r>
              <a:rPr lang="en-GB" dirty="0"/>
              <a:t>Uganda</a:t>
            </a:r>
          </a:p>
        </p:txBody>
      </p:sp>
      <p:sp>
        <p:nvSpPr>
          <p:cNvPr id="9" name="TextBox 8"/>
          <p:cNvSpPr txBox="1"/>
          <p:nvPr/>
        </p:nvSpPr>
        <p:spPr>
          <a:xfrm>
            <a:off x="209026" y="6593754"/>
            <a:ext cx="8070836" cy="276999"/>
          </a:xfrm>
          <a:prstGeom prst="rect">
            <a:avLst/>
          </a:prstGeom>
          <a:noFill/>
        </p:spPr>
        <p:txBody>
          <a:bodyPr wrap="square" rtlCol="0">
            <a:spAutoFit/>
          </a:bodyPr>
          <a:lstStyle/>
          <a:p>
            <a:r>
              <a:rPr lang="en-GB" sz="1200" dirty="0"/>
              <a:t>Source: own calculations, ILO School-to-Work Transition Surveys</a:t>
            </a:r>
          </a:p>
        </p:txBody>
      </p:sp>
      <p:graphicFrame>
        <p:nvGraphicFramePr>
          <p:cNvPr id="10" name="Chart 9"/>
          <p:cNvGraphicFramePr>
            <a:graphicFrameLocks/>
          </p:cNvGraphicFramePr>
          <p:nvPr>
            <p:extLst>
              <p:ext uri="{D42A27DB-BD31-4B8C-83A1-F6EECF244321}">
                <p14:modId xmlns:p14="http://schemas.microsoft.com/office/powerpoint/2010/main" val="2313642132"/>
              </p:ext>
            </p:extLst>
          </p:nvPr>
        </p:nvGraphicFramePr>
        <p:xfrm>
          <a:off x="6191298" y="1738752"/>
          <a:ext cx="2916313" cy="23552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p:cNvGraphicFramePr>
            <a:graphicFrameLocks/>
          </p:cNvGraphicFramePr>
          <p:nvPr>
            <p:extLst>
              <p:ext uri="{D42A27DB-BD31-4B8C-83A1-F6EECF244321}">
                <p14:modId xmlns:p14="http://schemas.microsoft.com/office/powerpoint/2010/main" val="3928110802"/>
              </p:ext>
            </p:extLst>
          </p:nvPr>
        </p:nvGraphicFramePr>
        <p:xfrm>
          <a:off x="6207525" y="4069338"/>
          <a:ext cx="2916313" cy="2355213"/>
        </p:xfrm>
        <a:graphic>
          <a:graphicData uri="http://schemas.openxmlformats.org/drawingml/2006/chart">
            <c:chart xmlns:c="http://schemas.openxmlformats.org/drawingml/2006/chart" xmlns:r="http://schemas.openxmlformats.org/officeDocument/2006/relationships" r:id="rId7"/>
          </a:graphicData>
        </a:graphic>
      </p:graphicFrame>
      <p:sp>
        <p:nvSpPr>
          <p:cNvPr id="12" name="TextBox 11"/>
          <p:cNvSpPr txBox="1"/>
          <p:nvPr/>
        </p:nvSpPr>
        <p:spPr>
          <a:xfrm>
            <a:off x="7160421" y="1545904"/>
            <a:ext cx="1042527" cy="369332"/>
          </a:xfrm>
          <a:prstGeom prst="rect">
            <a:avLst/>
          </a:prstGeom>
          <a:noFill/>
        </p:spPr>
        <p:txBody>
          <a:bodyPr wrap="square" rtlCol="0">
            <a:spAutoFit/>
          </a:bodyPr>
          <a:lstStyle/>
          <a:p>
            <a:pPr algn="ctr"/>
            <a:r>
              <a:rPr lang="en-GB" dirty="0"/>
              <a:t>Togo</a:t>
            </a:r>
          </a:p>
        </p:txBody>
      </p:sp>
      <p:sp>
        <p:nvSpPr>
          <p:cNvPr id="13" name="Rectangle 12"/>
          <p:cNvSpPr/>
          <p:nvPr/>
        </p:nvSpPr>
        <p:spPr>
          <a:xfrm>
            <a:off x="457200" y="6427022"/>
            <a:ext cx="210830" cy="1838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2791109" y="6424551"/>
            <a:ext cx="210830" cy="183881"/>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253388" y="6415235"/>
            <a:ext cx="210830" cy="18388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7619528" y="6415235"/>
            <a:ext cx="210830" cy="183881"/>
          </a:xfrm>
          <a:prstGeom prst="rect">
            <a:avLst/>
          </a:prstGeom>
          <a:solidFill>
            <a:srgbClr val="00545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711844" y="6340607"/>
            <a:ext cx="2184680" cy="369332"/>
          </a:xfrm>
          <a:prstGeom prst="rect">
            <a:avLst/>
          </a:prstGeom>
          <a:noFill/>
        </p:spPr>
        <p:txBody>
          <a:bodyPr wrap="square" rtlCol="0">
            <a:spAutoFit/>
          </a:bodyPr>
          <a:lstStyle/>
          <a:p>
            <a:r>
              <a:rPr lang="en-GB" dirty="0"/>
              <a:t>In Education</a:t>
            </a:r>
          </a:p>
        </p:txBody>
      </p:sp>
      <p:sp>
        <p:nvSpPr>
          <p:cNvPr id="18" name="TextBox 17"/>
          <p:cNvSpPr txBox="1"/>
          <p:nvPr/>
        </p:nvSpPr>
        <p:spPr>
          <a:xfrm>
            <a:off x="3244389" y="6333550"/>
            <a:ext cx="1765310" cy="369332"/>
          </a:xfrm>
          <a:prstGeom prst="rect">
            <a:avLst/>
          </a:prstGeom>
          <a:noFill/>
        </p:spPr>
        <p:txBody>
          <a:bodyPr wrap="square" rtlCol="0">
            <a:spAutoFit/>
          </a:bodyPr>
          <a:lstStyle/>
          <a:p>
            <a:r>
              <a:rPr lang="en-GB" dirty="0"/>
              <a:t>Gainful </a:t>
            </a:r>
            <a:r>
              <a:rPr lang="en-GB" dirty="0" err="1"/>
              <a:t>Emp</a:t>
            </a:r>
            <a:endParaRPr lang="en-GB" dirty="0"/>
          </a:p>
        </p:txBody>
      </p:sp>
      <p:sp>
        <p:nvSpPr>
          <p:cNvPr id="19" name="TextBox 18"/>
          <p:cNvSpPr txBox="1"/>
          <p:nvPr/>
        </p:nvSpPr>
        <p:spPr>
          <a:xfrm>
            <a:off x="5593624" y="6316632"/>
            <a:ext cx="1838794" cy="369332"/>
          </a:xfrm>
          <a:prstGeom prst="rect">
            <a:avLst/>
          </a:prstGeom>
          <a:noFill/>
        </p:spPr>
        <p:txBody>
          <a:bodyPr wrap="square" rtlCol="0">
            <a:spAutoFit/>
          </a:bodyPr>
          <a:lstStyle/>
          <a:p>
            <a:r>
              <a:rPr lang="en-GB" dirty="0"/>
              <a:t>Vulnerable </a:t>
            </a:r>
            <a:r>
              <a:rPr lang="en-GB" dirty="0" err="1"/>
              <a:t>Emp</a:t>
            </a:r>
            <a:endParaRPr lang="en-GB" dirty="0"/>
          </a:p>
        </p:txBody>
      </p:sp>
      <p:sp>
        <p:nvSpPr>
          <p:cNvPr id="20" name="TextBox 19"/>
          <p:cNvSpPr txBox="1"/>
          <p:nvPr/>
        </p:nvSpPr>
        <p:spPr>
          <a:xfrm>
            <a:off x="8016343" y="6365799"/>
            <a:ext cx="1306690" cy="369332"/>
          </a:xfrm>
          <a:prstGeom prst="rect">
            <a:avLst/>
          </a:prstGeom>
          <a:noFill/>
        </p:spPr>
        <p:txBody>
          <a:bodyPr wrap="square" rtlCol="0">
            <a:spAutoFit/>
          </a:bodyPr>
          <a:lstStyle/>
          <a:p>
            <a:r>
              <a:rPr lang="en-GB" dirty="0"/>
              <a:t>NEET</a:t>
            </a:r>
          </a:p>
        </p:txBody>
      </p:sp>
    </p:spTree>
    <p:extLst>
      <p:ext uri="{BB962C8B-B14F-4D97-AF65-F5344CB8AC3E}">
        <p14:creationId xmlns:p14="http://schemas.microsoft.com/office/powerpoint/2010/main" val="2613121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100" y="1264179"/>
            <a:ext cx="8229600" cy="608094"/>
          </a:xfrm>
        </p:spPr>
        <p:txBody>
          <a:bodyPr/>
          <a:lstStyle/>
          <a:p>
            <a:r>
              <a:rPr lang="en-GB" sz="3200" dirty="0"/>
              <a:t>Employment aspirations at ages 15-19</a:t>
            </a:r>
          </a:p>
        </p:txBody>
      </p:sp>
      <p:graphicFrame>
        <p:nvGraphicFramePr>
          <p:cNvPr id="3" name="Chart 2"/>
          <p:cNvGraphicFramePr>
            <a:graphicFrameLocks/>
          </p:cNvGraphicFramePr>
          <p:nvPr>
            <p:extLst>
              <p:ext uri="{D42A27DB-BD31-4B8C-83A1-F6EECF244321}">
                <p14:modId xmlns:p14="http://schemas.microsoft.com/office/powerpoint/2010/main" val="1828925363"/>
              </p:ext>
            </p:extLst>
          </p:nvPr>
        </p:nvGraphicFramePr>
        <p:xfrm>
          <a:off x="3138900" y="1871390"/>
          <a:ext cx="2880000" cy="475688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413737795"/>
              </p:ext>
            </p:extLst>
          </p:nvPr>
        </p:nvGraphicFramePr>
        <p:xfrm>
          <a:off x="13799" y="1872273"/>
          <a:ext cx="2880000" cy="47560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2242445396"/>
              </p:ext>
            </p:extLst>
          </p:nvPr>
        </p:nvGraphicFramePr>
        <p:xfrm>
          <a:off x="6264000" y="1871390"/>
          <a:ext cx="2880000" cy="475688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209026" y="6593754"/>
            <a:ext cx="8070836" cy="276999"/>
          </a:xfrm>
          <a:prstGeom prst="rect">
            <a:avLst/>
          </a:prstGeom>
          <a:noFill/>
        </p:spPr>
        <p:txBody>
          <a:bodyPr wrap="square" rtlCol="0">
            <a:spAutoFit/>
          </a:bodyPr>
          <a:lstStyle/>
          <a:p>
            <a:r>
              <a:rPr lang="en-GB" sz="1200" dirty="0"/>
              <a:t>Source: own calculations, ILO School-to-Work Transition Surveys</a:t>
            </a:r>
          </a:p>
        </p:txBody>
      </p:sp>
    </p:spTree>
    <p:extLst>
      <p:ext uri="{BB962C8B-B14F-4D97-AF65-F5344CB8AC3E}">
        <p14:creationId xmlns:p14="http://schemas.microsoft.com/office/powerpoint/2010/main" val="692910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Agenda</a:t>
            </a:r>
          </a:p>
        </p:txBody>
      </p:sp>
      <p:sp>
        <p:nvSpPr>
          <p:cNvPr id="3" name="Content Placeholder 2"/>
          <p:cNvSpPr>
            <a:spLocks noGrp="1"/>
          </p:cNvSpPr>
          <p:nvPr>
            <p:ph idx="1"/>
          </p:nvPr>
        </p:nvSpPr>
        <p:spPr/>
        <p:txBody>
          <a:bodyPr/>
          <a:lstStyle/>
          <a:p>
            <a:pPr marL="0" indent="0">
              <a:buNone/>
            </a:pPr>
            <a:r>
              <a:rPr lang="en-GB" sz="2000" dirty="0"/>
              <a:t>Research Question:</a:t>
            </a:r>
          </a:p>
          <a:p>
            <a:r>
              <a:rPr lang="en-GB" sz="2000" dirty="0"/>
              <a:t>What is the uptake of TVET and its effect on the school-to-work transition in a selection of sub-Saharan African countries?</a:t>
            </a:r>
          </a:p>
          <a:p>
            <a:endParaRPr lang="en-GB" sz="2000" dirty="0"/>
          </a:p>
          <a:p>
            <a:pPr marL="0" indent="0">
              <a:buNone/>
            </a:pPr>
            <a:r>
              <a:rPr lang="en-GB" sz="2000" dirty="0"/>
              <a:t>Data Source:</a:t>
            </a:r>
          </a:p>
          <a:p>
            <a:r>
              <a:rPr lang="en-GB" sz="2000" dirty="0"/>
              <a:t>ILO School-to-work transition surveys (SWTS). First round fielded in 2012/2013. Second round in 2014/2015.</a:t>
            </a:r>
          </a:p>
          <a:p>
            <a:r>
              <a:rPr lang="en-GB" sz="2000" dirty="0"/>
              <a:t>10 low-income countries: Benin, Rep. Congo , Liberia, Madagascar, Malawi, Sierra Leone, Tanzania, Togo, Uganda, Zambia</a:t>
            </a:r>
          </a:p>
          <a:p>
            <a:endParaRPr lang="en-GB" sz="2000" dirty="0"/>
          </a:p>
        </p:txBody>
      </p:sp>
    </p:spTree>
    <p:extLst>
      <p:ext uri="{BB962C8B-B14F-4D97-AF65-F5344CB8AC3E}">
        <p14:creationId xmlns:p14="http://schemas.microsoft.com/office/powerpoint/2010/main" val="1677758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bwMode="auto">
          <a:xfrm>
            <a:off x="457200" y="1590675"/>
            <a:ext cx="8229600" cy="893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dirty="0">
                <a:latin typeface="Helvetica" panose="020B0604020202020204" pitchFamily="34" charset="0"/>
              </a:rPr>
              <a:t>Highlight and Context</a:t>
            </a:r>
          </a:p>
        </p:txBody>
      </p:sp>
      <p:sp>
        <p:nvSpPr>
          <p:cNvPr id="2" name="Content Placeholder 1"/>
          <p:cNvSpPr>
            <a:spLocks noGrp="1"/>
          </p:cNvSpPr>
          <p:nvPr>
            <p:ph idx="1"/>
          </p:nvPr>
        </p:nvSpPr>
        <p:spPr/>
        <p:txBody>
          <a:bodyPr/>
          <a:lstStyle/>
          <a:p>
            <a:r>
              <a:rPr lang="en-GB" sz="2800" dirty="0"/>
              <a:t>Africa is experiencing Demographic moment triggered by youth bulge- it is the youngest continent. This  has prompted a fresh consideration of the role of TVET in school to work transitions.</a:t>
            </a:r>
          </a:p>
          <a:p>
            <a:r>
              <a:rPr lang="en-GB" sz="2800" dirty="0"/>
              <a:t>Harnessing youth bulge into youth dividend is a major area of priority for national governments and development partners</a:t>
            </a:r>
          </a:p>
          <a:p>
            <a:pPr marL="0" indent="0">
              <a:buNone/>
            </a:pPr>
            <a:endParaRPr lang="en-GB"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xfrm>
            <a:off x="457200" y="1590675"/>
            <a:ext cx="8229600" cy="893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3600" dirty="0">
                <a:latin typeface="Helvetica" panose="020B0604020202020204" pitchFamily="34" charset="0"/>
              </a:rPr>
              <a:t>Highlight and Context</a:t>
            </a:r>
          </a:p>
        </p:txBody>
      </p:sp>
      <p:sp>
        <p:nvSpPr>
          <p:cNvPr id="3" name="Content Placeholder 2"/>
          <p:cNvSpPr>
            <a:spLocks noGrp="1"/>
          </p:cNvSpPr>
          <p:nvPr>
            <p:ph idx="1"/>
          </p:nvPr>
        </p:nvSpPr>
        <p:spPr>
          <a:xfrm>
            <a:off x="457200" y="2303463"/>
            <a:ext cx="8229600" cy="4002087"/>
          </a:xfrm>
        </p:spPr>
        <p:txBody>
          <a:bodyPr/>
          <a:lstStyle/>
          <a:p>
            <a:r>
              <a:rPr lang="en-GB" sz="1800" dirty="0"/>
              <a:t>While Informal employment is widespread, employing 80 % of the work force, these are not quality jobs, unemployment of youth is therefore a major challenge with 11 million youth entering the labour market each year (World Bank, 2014)</a:t>
            </a:r>
          </a:p>
          <a:p>
            <a:r>
              <a:rPr lang="en-GB" sz="1800" dirty="0"/>
              <a:t>Skills for jobs is a slogan of interest among stakeholders, and TVET is considered a pathway to achieving this but past attitudes toward TVET have been negative (Oketch, 2015; </a:t>
            </a:r>
            <a:r>
              <a:rPr lang="en-GB" sz="1800" dirty="0" err="1"/>
              <a:t>AfDB</a:t>
            </a:r>
            <a:r>
              <a:rPr lang="en-GB" sz="1800" dirty="0"/>
              <a:t>, 2015)</a:t>
            </a:r>
          </a:p>
          <a:p>
            <a:r>
              <a:rPr lang="en-GB" sz="1800" dirty="0"/>
              <a:t>Previously  in the 1980s/early 1990 TVET had fallen out of favour in influential institutions such as the World Bank as a means to equipping youth with employment skills (</a:t>
            </a:r>
            <a:r>
              <a:rPr lang="en-GB" sz="1800" dirty="0" err="1"/>
              <a:t>Bennell</a:t>
            </a:r>
            <a:r>
              <a:rPr lang="en-GB" sz="1800" dirty="0"/>
              <a:t>, 1998)</a:t>
            </a:r>
          </a:p>
          <a:p>
            <a:r>
              <a:rPr lang="en-GB" sz="1800" dirty="0"/>
              <a:t>To over-come past negative attitudes within education systems and national strategies for linking education and labour market, robust and new analytic evidence is needed on TVET uptake on youth to work transition.</a:t>
            </a:r>
          </a:p>
          <a:p>
            <a:pPr>
              <a:defRPr/>
            </a:pPr>
            <a:endParaRPr lang="en-GB"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policy questions for TVET…</a:t>
            </a:r>
          </a:p>
        </p:txBody>
      </p:sp>
      <p:sp>
        <p:nvSpPr>
          <p:cNvPr id="3" name="Content Placeholder 2"/>
          <p:cNvSpPr>
            <a:spLocks noGrp="1"/>
          </p:cNvSpPr>
          <p:nvPr>
            <p:ph idx="1"/>
          </p:nvPr>
        </p:nvSpPr>
        <p:spPr/>
        <p:txBody>
          <a:bodyPr/>
          <a:lstStyle/>
          <a:p>
            <a:r>
              <a:rPr lang="en-GB" sz="2000" dirty="0"/>
              <a:t>With the right combination of policies in place, Africa’s position as the “youngest” region in the world—in contrast to most other regions where populations are rapidly aging—could lead to greater prosperity at the household level, and major economic gains for African countries. Can TVET play a part in helping this?</a:t>
            </a:r>
          </a:p>
          <a:p>
            <a:r>
              <a:rPr lang="en-GB" sz="2000" dirty="0"/>
              <a:t>The Informal sector where 80 percent work will continue to employ the majority of young people although formal sector—with its larger firms and structured wage jobs—will eventually become Africa’s biggest employer. Can TVET help transform this Informal sector?</a:t>
            </a:r>
          </a:p>
          <a:p>
            <a:endParaRPr lang="en-GB" sz="2000" dirty="0"/>
          </a:p>
        </p:txBody>
      </p:sp>
    </p:spTree>
    <p:extLst>
      <p:ext uri="{BB962C8B-B14F-4D97-AF65-F5344CB8AC3E}">
        <p14:creationId xmlns:p14="http://schemas.microsoft.com/office/powerpoint/2010/main" val="402495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Setting policy questions for TVET…</a:t>
            </a:r>
          </a:p>
        </p:txBody>
      </p:sp>
      <p:sp>
        <p:nvSpPr>
          <p:cNvPr id="3" name="Content Placeholder 2"/>
          <p:cNvSpPr>
            <a:spLocks noGrp="1"/>
          </p:cNvSpPr>
          <p:nvPr>
            <p:ph idx="1"/>
          </p:nvPr>
        </p:nvSpPr>
        <p:spPr/>
        <p:txBody>
          <a:bodyPr/>
          <a:lstStyle/>
          <a:p>
            <a:r>
              <a:rPr lang="en-GB" sz="2000" dirty="0"/>
              <a:t>Informal sector has historically been neglected, and so is TVET, but young people today are seizing opportunities they can, but scaling up these opportunities is more urgent and essential. Can TVET support scaling up?</a:t>
            </a:r>
          </a:p>
          <a:p>
            <a:r>
              <a:rPr lang="en-GB" sz="2000" dirty="0"/>
              <a:t>Youth face multiple obstacles  to dislodge themselves from the trap of low quality Informal work and to find pathways to higher earnings. TVET is proposed as essential solution- what does cross-country evidence tell us about TVET uptake and labour outcomes?</a:t>
            </a:r>
          </a:p>
          <a:p>
            <a:pPr marL="0" indent="0">
              <a:buNone/>
            </a:pPr>
            <a:endParaRPr lang="en-GB" sz="2000" dirty="0"/>
          </a:p>
        </p:txBody>
      </p:sp>
    </p:spTree>
    <p:extLst>
      <p:ext uri="{BB962C8B-B14F-4D97-AF65-F5344CB8AC3E}">
        <p14:creationId xmlns:p14="http://schemas.microsoft.com/office/powerpoint/2010/main" val="383097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7"/>
            <a:ext cx="8229600" cy="861986"/>
          </a:xfrm>
        </p:spPr>
        <p:txBody>
          <a:bodyPr/>
          <a:lstStyle/>
          <a:p>
            <a:r>
              <a:rPr lang="en-GB" sz="2800" dirty="0"/>
              <a:t>Though usually positive, per capita growth has been slow-</a:t>
            </a:r>
            <a:r>
              <a:rPr lang="en-GB" sz="2800" dirty="0" err="1"/>
              <a:t>ish</a:t>
            </a:r>
            <a:r>
              <a:rPr lang="en-GB" sz="2800" dirty="0"/>
              <a:t> </a:t>
            </a:r>
          </a:p>
        </p:txBody>
      </p:sp>
      <p:graphicFrame>
        <p:nvGraphicFramePr>
          <p:cNvPr id="3" name="Chart 2"/>
          <p:cNvGraphicFramePr>
            <a:graphicFrameLocks/>
          </p:cNvGraphicFramePr>
          <p:nvPr>
            <p:extLst>
              <p:ext uri="{D42A27DB-BD31-4B8C-83A1-F6EECF244321}">
                <p14:modId xmlns:p14="http://schemas.microsoft.com/office/powerpoint/2010/main" val="956503981"/>
              </p:ext>
            </p:extLst>
          </p:nvPr>
        </p:nvGraphicFramePr>
        <p:xfrm>
          <a:off x="252000" y="2552703"/>
          <a:ext cx="864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91458" y="3117446"/>
            <a:ext cx="3837214" cy="338554"/>
          </a:xfrm>
          <a:prstGeom prst="rect">
            <a:avLst/>
          </a:prstGeom>
          <a:noFill/>
        </p:spPr>
        <p:txBody>
          <a:bodyPr wrap="square" rtlCol="0">
            <a:spAutoFit/>
          </a:bodyPr>
          <a:lstStyle/>
          <a:p>
            <a:r>
              <a:rPr lang="en-GB" sz="1600" dirty="0"/>
              <a:t>&gt;2.8%</a:t>
            </a:r>
          </a:p>
        </p:txBody>
      </p:sp>
      <p:sp>
        <p:nvSpPr>
          <p:cNvPr id="6" name="TextBox 5"/>
          <p:cNvSpPr txBox="1"/>
          <p:nvPr/>
        </p:nvSpPr>
        <p:spPr>
          <a:xfrm>
            <a:off x="252000" y="6512703"/>
            <a:ext cx="5452844" cy="338554"/>
          </a:xfrm>
          <a:prstGeom prst="rect">
            <a:avLst/>
          </a:prstGeom>
          <a:noFill/>
        </p:spPr>
        <p:txBody>
          <a:bodyPr wrap="square" rtlCol="0">
            <a:spAutoFit/>
          </a:bodyPr>
          <a:lstStyle/>
          <a:p>
            <a:r>
              <a:rPr lang="en-GB" sz="1600" dirty="0"/>
              <a:t>Source: own calculations, WDI</a:t>
            </a:r>
          </a:p>
        </p:txBody>
      </p:sp>
    </p:spTree>
    <p:extLst>
      <p:ext uri="{BB962C8B-B14F-4D97-AF65-F5344CB8AC3E}">
        <p14:creationId xmlns:p14="http://schemas.microsoft.com/office/powerpoint/2010/main" val="1389416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7"/>
            <a:ext cx="8229600" cy="861986"/>
          </a:xfrm>
        </p:spPr>
        <p:txBody>
          <a:bodyPr/>
          <a:lstStyle/>
          <a:p>
            <a:r>
              <a:rPr lang="en-GB" sz="2800" dirty="0"/>
              <a:t>Persistently youthful populations…</a:t>
            </a:r>
          </a:p>
        </p:txBody>
      </p:sp>
      <p:graphicFrame>
        <p:nvGraphicFramePr>
          <p:cNvPr id="6" name="Chart 5"/>
          <p:cNvGraphicFramePr>
            <a:graphicFrameLocks/>
          </p:cNvGraphicFramePr>
          <p:nvPr>
            <p:extLst>
              <p:ext uri="{D42A27DB-BD31-4B8C-83A1-F6EECF244321}">
                <p14:modId xmlns:p14="http://schemas.microsoft.com/office/powerpoint/2010/main" val="2431517352"/>
              </p:ext>
            </p:extLst>
          </p:nvPr>
        </p:nvGraphicFramePr>
        <p:xfrm>
          <a:off x="252000" y="2184567"/>
          <a:ext cx="8640000" cy="432813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233730" y="4010081"/>
            <a:ext cx="1510735" cy="338554"/>
          </a:xfrm>
          <a:prstGeom prst="rect">
            <a:avLst/>
          </a:prstGeom>
          <a:noFill/>
        </p:spPr>
        <p:txBody>
          <a:bodyPr wrap="none" rtlCol="0">
            <a:spAutoFit/>
          </a:bodyPr>
          <a:lstStyle/>
          <a:p>
            <a:r>
              <a:rPr lang="en-GB" sz="1600" b="1" dirty="0"/>
              <a:t>SE Asia, 2015</a:t>
            </a:r>
          </a:p>
        </p:txBody>
      </p:sp>
      <p:sp>
        <p:nvSpPr>
          <p:cNvPr id="8" name="TextBox 7"/>
          <p:cNvSpPr txBox="1"/>
          <p:nvPr/>
        </p:nvSpPr>
        <p:spPr>
          <a:xfrm>
            <a:off x="252000" y="6512703"/>
            <a:ext cx="5452844" cy="338554"/>
          </a:xfrm>
          <a:prstGeom prst="rect">
            <a:avLst/>
          </a:prstGeom>
          <a:noFill/>
        </p:spPr>
        <p:txBody>
          <a:bodyPr wrap="square" rtlCol="0">
            <a:spAutoFit/>
          </a:bodyPr>
          <a:lstStyle/>
          <a:p>
            <a:r>
              <a:rPr lang="en-GB" sz="1600" dirty="0"/>
              <a:t>Source: own calculations, UN population estimates</a:t>
            </a:r>
          </a:p>
        </p:txBody>
      </p:sp>
    </p:spTree>
    <p:extLst>
      <p:ext uri="{BB962C8B-B14F-4D97-AF65-F5344CB8AC3E}">
        <p14:creationId xmlns:p14="http://schemas.microsoft.com/office/powerpoint/2010/main" val="4145514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7"/>
            <a:ext cx="8229600" cy="861986"/>
          </a:xfrm>
        </p:spPr>
        <p:txBody>
          <a:bodyPr/>
          <a:lstStyle/>
          <a:p>
            <a:r>
              <a:rPr lang="en-GB" sz="2800" dirty="0"/>
              <a:t>… that have never been better educated, …</a:t>
            </a:r>
          </a:p>
        </p:txBody>
      </p:sp>
      <p:graphicFrame>
        <p:nvGraphicFramePr>
          <p:cNvPr id="5" name="Chart 4"/>
          <p:cNvGraphicFramePr>
            <a:graphicFrameLocks/>
          </p:cNvGraphicFramePr>
          <p:nvPr>
            <p:extLst>
              <p:ext uri="{D42A27DB-BD31-4B8C-83A1-F6EECF244321}">
                <p14:modId xmlns:p14="http://schemas.microsoft.com/office/powerpoint/2010/main" val="3284723677"/>
              </p:ext>
            </p:extLst>
          </p:nvPr>
        </p:nvGraphicFramePr>
        <p:xfrm>
          <a:off x="252000" y="2196297"/>
          <a:ext cx="864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252000" y="6512703"/>
            <a:ext cx="8640000" cy="338554"/>
          </a:xfrm>
          <a:prstGeom prst="rect">
            <a:avLst/>
          </a:prstGeom>
          <a:noFill/>
        </p:spPr>
        <p:txBody>
          <a:bodyPr wrap="square" rtlCol="0">
            <a:spAutoFit/>
          </a:bodyPr>
          <a:lstStyle/>
          <a:p>
            <a:r>
              <a:rPr lang="en-GB" sz="1600" dirty="0"/>
              <a:t>Source: own calculations, Wittgenstein Centre for Demography and Global Human Capital</a:t>
            </a:r>
          </a:p>
        </p:txBody>
      </p:sp>
    </p:spTree>
    <p:extLst>
      <p:ext uri="{BB962C8B-B14F-4D97-AF65-F5344CB8AC3E}">
        <p14:creationId xmlns:p14="http://schemas.microsoft.com/office/powerpoint/2010/main" val="2608399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30" y="1404137"/>
            <a:ext cx="9021170" cy="861986"/>
          </a:xfrm>
        </p:spPr>
        <p:txBody>
          <a:bodyPr/>
          <a:lstStyle/>
          <a:p>
            <a:r>
              <a:rPr lang="en-GB" sz="2800" dirty="0" smtClean="0"/>
              <a:t>…, face labour markets still dominated by agriculture.</a:t>
            </a:r>
            <a:endParaRPr lang="en-GB" sz="2800" dirty="0"/>
          </a:p>
        </p:txBody>
      </p:sp>
      <p:graphicFrame>
        <p:nvGraphicFramePr>
          <p:cNvPr id="4" name="Chart 3"/>
          <p:cNvGraphicFramePr>
            <a:graphicFrameLocks/>
          </p:cNvGraphicFramePr>
          <p:nvPr>
            <p:extLst>
              <p:ext uri="{D42A27DB-BD31-4B8C-83A1-F6EECF244321}">
                <p14:modId xmlns:p14="http://schemas.microsoft.com/office/powerpoint/2010/main" val="2770483578"/>
              </p:ext>
            </p:extLst>
          </p:nvPr>
        </p:nvGraphicFramePr>
        <p:xfrm>
          <a:off x="252000" y="2266123"/>
          <a:ext cx="864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52000" y="6512703"/>
            <a:ext cx="5452844" cy="338554"/>
          </a:xfrm>
          <a:prstGeom prst="rect">
            <a:avLst/>
          </a:prstGeom>
          <a:noFill/>
        </p:spPr>
        <p:txBody>
          <a:bodyPr wrap="square" rtlCol="0">
            <a:spAutoFit/>
          </a:bodyPr>
          <a:lstStyle/>
          <a:p>
            <a:r>
              <a:rPr lang="en-GB" sz="1600" dirty="0"/>
              <a:t>Source: own calculations, WDI</a:t>
            </a:r>
          </a:p>
        </p:txBody>
      </p:sp>
    </p:spTree>
    <p:extLst>
      <p:ext uri="{BB962C8B-B14F-4D97-AF65-F5344CB8AC3E}">
        <p14:creationId xmlns:p14="http://schemas.microsoft.com/office/powerpoint/2010/main" val="3797648526"/>
      </p:ext>
    </p:extLst>
  </p:cSld>
  <p:clrMapOvr>
    <a:masterClrMapping/>
  </p:clrMapOvr>
</p:sld>
</file>

<file path=ppt/theme/theme1.xml><?xml version="1.0" encoding="utf-8"?>
<a:theme xmlns:a="http://schemas.openxmlformats.org/drawingml/2006/main" name="L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Light Green">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ue Celest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r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Sky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Yellow">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rang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Pink">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urpl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Ston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OENetDocumentType xmlns="1f70c37c-c3dd-452e-8808-84ca52e5f108">Presentation</IOENetDocumentType>
    <ol_Department xmlns="http://schemas.microsoft.com/sharepoint/v3">External Relations</ol_Department>
  </documentManagement>
</p:properti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IOE-Net Document" ma:contentTypeID="0x0101003C6433750ECB5A49A2B0F8B7F0D600E000508F965A44D00B4BB5F97D405736E133" ma:contentTypeVersion="7" ma:contentTypeDescription="" ma:contentTypeScope="" ma:versionID="849809ea6dcb1261241d6a9a69473d50">
  <xsd:schema xmlns:xsd="http://www.w3.org/2001/XMLSchema" xmlns:xs="http://www.w3.org/2001/XMLSchema" xmlns:p="http://schemas.microsoft.com/office/2006/metadata/properties" xmlns:ns1="http://schemas.microsoft.com/sharepoint/v3" xmlns:ns2="1f70c37c-c3dd-452e-8808-84ca52e5f108" targetNamespace="http://schemas.microsoft.com/office/2006/metadata/properties" ma:root="true" ma:fieldsID="17997155ec8a0f7180f991f9e5460b9c" ns1:_="" ns2:_="">
    <xsd:import namespace="http://schemas.microsoft.com/sharepoint/v3"/>
    <xsd:import namespace="1f70c37c-c3dd-452e-8808-84ca52e5f108"/>
    <xsd:element name="properties">
      <xsd:complexType>
        <xsd:sequence>
          <xsd:element name="documentManagement">
            <xsd:complexType>
              <xsd:all>
                <xsd:element ref="ns2:IOENetDocumentType"/>
                <xsd:element ref="ns1:ol_Depart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9" nillable="true" ma:displayName="Department" ma:hidden="true" ma:internalName="ol_Department"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70c37c-c3dd-452e-8808-84ca52e5f108" elementFormDefault="qualified">
    <xsd:import namespace="http://schemas.microsoft.com/office/2006/documentManagement/types"/>
    <xsd:import namespace="http://schemas.microsoft.com/office/infopath/2007/PartnerControls"/>
    <xsd:element name="IOENetDocumentType" ma:index="8" ma:displayName="IOE-Net Document Type" ma:format="Dropdown" ma:internalName="IOENetDocumentType" ma:readOnly="false">
      <xsd:simpleType>
        <xsd:restriction base="dms:Choice">
          <xsd:enumeration value="Agreement"/>
          <xsd:enumeration value="Form"/>
          <xsd:enumeration value="Guideline"/>
          <xsd:enumeration value="Policy"/>
          <xsd:enumeration value="Presentation"/>
          <xsd:enumeration value="Report"/>
          <xsd:enumeration value="Strategy"/>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2C5C94-BD41-43A0-8239-55664D97088C}">
  <ds:schemaRef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1f70c37c-c3dd-452e-8808-84ca52e5f108"/>
    <ds:schemaRef ds:uri="http://www.w3.org/XML/1998/namespace"/>
  </ds:schemaRefs>
</ds:datastoreItem>
</file>

<file path=customXml/itemProps2.xml><?xml version="1.0" encoding="utf-8"?>
<ds:datastoreItem xmlns:ds="http://schemas.openxmlformats.org/officeDocument/2006/customXml" ds:itemID="{3194C293-62A5-490D-83AD-D57271ED98B4}">
  <ds:schemaRefs>
    <ds:schemaRef ds:uri="http://schemas.microsoft.com/office/2006/metadata/longProperties"/>
  </ds:schemaRefs>
</ds:datastoreItem>
</file>

<file path=customXml/itemProps3.xml><?xml version="1.0" encoding="utf-8"?>
<ds:datastoreItem xmlns:ds="http://schemas.openxmlformats.org/officeDocument/2006/customXml" ds:itemID="{D6ABB17C-1081-41D3-9809-558BFD7AF3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70c37c-c3dd-452e-8808-84ca52e5f1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1530</TotalTime>
  <Words>919</Words>
  <Application>Microsoft Office PowerPoint</Application>
  <PresentationFormat>On-screen Show (4:3)</PresentationFormat>
  <Paragraphs>75</Paragraphs>
  <Slides>12</Slides>
  <Notes>4</Notes>
  <HiddenSlides>0</HiddenSlides>
  <MMClips>0</MMClips>
  <ScaleCrop>false</ScaleCrop>
  <HeadingPairs>
    <vt:vector size="4" baseType="variant">
      <vt:variant>
        <vt:lpstr>Theme</vt:lpstr>
      </vt:variant>
      <vt:variant>
        <vt:i4>10</vt:i4>
      </vt:variant>
      <vt:variant>
        <vt:lpstr>Slide Titles</vt:lpstr>
      </vt:variant>
      <vt:variant>
        <vt:i4>12</vt:i4>
      </vt:variant>
    </vt:vector>
  </HeadingPairs>
  <TitlesOfParts>
    <vt:vector size="22" baseType="lpstr">
      <vt:lpstr>Light Blue</vt:lpstr>
      <vt:lpstr>Blue Celeste</vt:lpstr>
      <vt:lpstr>Bright Blue</vt:lpstr>
      <vt:lpstr>Sky Blue</vt:lpstr>
      <vt:lpstr>Yellow</vt:lpstr>
      <vt:lpstr>Orange</vt:lpstr>
      <vt:lpstr>Pink</vt:lpstr>
      <vt:lpstr>Purple</vt:lpstr>
      <vt:lpstr>Stone</vt:lpstr>
      <vt:lpstr>Light Green</vt:lpstr>
      <vt:lpstr>PowerPoint Presentation</vt:lpstr>
      <vt:lpstr>Highlight and Context</vt:lpstr>
      <vt:lpstr>Highlight and Context</vt:lpstr>
      <vt:lpstr>Setting policy questions for TVET…</vt:lpstr>
      <vt:lpstr>Setting policy questions for TVET…</vt:lpstr>
      <vt:lpstr>Though usually positive, per capita growth has been slow-ish </vt:lpstr>
      <vt:lpstr>Persistently youthful populations…</vt:lpstr>
      <vt:lpstr>… that have never been better educated, …</vt:lpstr>
      <vt:lpstr>…, face labour markets still dominated by agriculture.</vt:lpstr>
      <vt:lpstr>Transition to Work: Vulnerable Employment or Joblessness?</vt:lpstr>
      <vt:lpstr>Employment aspirations at ages 15-19</vt:lpstr>
      <vt:lpstr>Research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UCL (IOE) powerpoint presentation template</dc:title>
  <dc:creator>m.oketch@ucl.ac.uk;g.henseke@ucl.ac.uk</dc:creator>
  <cp:lastModifiedBy>localuser</cp:lastModifiedBy>
  <cp:revision>166</cp:revision>
  <cp:lastPrinted>2015-06-18T08:50:55Z</cp:lastPrinted>
  <dcterms:created xsi:type="dcterms:W3CDTF">2013-09-17T12:18:35Z</dcterms:created>
  <dcterms:modified xsi:type="dcterms:W3CDTF">2016-06-27T14:29:57Z</dcterms:modified>
</cp:coreProperties>
</file>